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3"/>
  </p:notesMasterIdLst>
  <p:sldIdLst>
    <p:sldId id="307" r:id="rId5"/>
    <p:sldId id="367" r:id="rId6"/>
    <p:sldId id="363" r:id="rId7"/>
    <p:sldId id="405" r:id="rId8"/>
    <p:sldId id="406" r:id="rId9"/>
    <p:sldId id="366" r:id="rId10"/>
    <p:sldId id="396" r:id="rId11"/>
    <p:sldId id="375" r:id="rId12"/>
    <p:sldId id="369" r:id="rId13"/>
    <p:sldId id="392" r:id="rId14"/>
    <p:sldId id="397" r:id="rId15"/>
    <p:sldId id="394" r:id="rId16"/>
    <p:sldId id="395" r:id="rId17"/>
    <p:sldId id="288" r:id="rId18"/>
    <p:sldId id="304" r:id="rId19"/>
    <p:sldId id="373" r:id="rId20"/>
    <p:sldId id="264" r:id="rId21"/>
    <p:sldId id="376" r:id="rId22"/>
    <p:sldId id="390" r:id="rId23"/>
    <p:sldId id="401" r:id="rId24"/>
    <p:sldId id="400" r:id="rId25"/>
    <p:sldId id="377" r:id="rId26"/>
    <p:sldId id="389" r:id="rId27"/>
    <p:sldId id="398" r:id="rId28"/>
    <p:sldId id="403" r:id="rId29"/>
    <p:sldId id="341" r:id="rId30"/>
    <p:sldId id="374" r:id="rId31"/>
    <p:sldId id="339" r:id="rId32"/>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11.JP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EA235F9E-7F22-46ED-A69C-0DF20990157C}" type="datetimeFigureOut">
              <a:rPr lang="en-US" smtClean="0"/>
              <a:t>10/25/2021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F6A33367-C7DD-4070-8A8A-4A94FB71ED67}" type="slidenum">
              <a:rPr lang="en-US" smtClean="0"/>
              <a:t>‹#›</a:t>
            </a:fld>
            <a:endParaRPr lang="en-US"/>
          </a:p>
        </p:txBody>
      </p:sp>
    </p:spTree>
    <p:extLst>
      <p:ext uri="{BB962C8B-B14F-4D97-AF65-F5344CB8AC3E}">
        <p14:creationId xmlns:p14="http://schemas.microsoft.com/office/powerpoint/2010/main" val="3798859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endParaRPr lang="en-US" baseline="0"/>
          </a:p>
          <a:p>
            <a:endParaRPr lang="en-US"/>
          </a:p>
        </p:txBody>
      </p:sp>
      <p:sp>
        <p:nvSpPr>
          <p:cNvPr id="4" name="Slide Number Placeholder 3"/>
          <p:cNvSpPr>
            <a:spLocks noGrp="1"/>
          </p:cNvSpPr>
          <p:nvPr>
            <p:ph type="sldNum" sz="quarter" idx="10"/>
          </p:nvPr>
        </p:nvSpPr>
        <p:spPr/>
        <p:txBody>
          <a:bodyPr/>
          <a:lstStyle/>
          <a:p>
            <a:fld id="{5E06425B-152B-4885-9057-6110CF3C8866}" type="slidenum">
              <a:rPr lang="en-US" altLang="en-US" smtClean="0"/>
              <a:pPr/>
              <a:t>3</a:t>
            </a:fld>
            <a:endParaRPr lang="en-US" altLang="en-US"/>
          </a:p>
        </p:txBody>
      </p:sp>
    </p:spTree>
    <p:extLst>
      <p:ext uri="{BB962C8B-B14F-4D97-AF65-F5344CB8AC3E}">
        <p14:creationId xmlns:p14="http://schemas.microsoft.com/office/powerpoint/2010/main" val="608790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endParaRPr lang="en-US" baseline="0"/>
          </a:p>
          <a:p>
            <a:endParaRPr lang="en-US"/>
          </a:p>
        </p:txBody>
      </p:sp>
      <p:sp>
        <p:nvSpPr>
          <p:cNvPr id="4" name="Slide Number Placeholder 3"/>
          <p:cNvSpPr>
            <a:spLocks noGrp="1"/>
          </p:cNvSpPr>
          <p:nvPr>
            <p:ph type="sldNum" sz="quarter" idx="10"/>
          </p:nvPr>
        </p:nvSpPr>
        <p:spPr/>
        <p:txBody>
          <a:bodyPr/>
          <a:lstStyle/>
          <a:p>
            <a:fld id="{5E06425B-152B-4885-9057-6110CF3C8866}" type="slidenum">
              <a:rPr lang="en-US" altLang="en-US" smtClean="0"/>
              <a:pPr/>
              <a:t>25</a:t>
            </a:fld>
            <a:endParaRPr lang="en-US" altLang="en-US"/>
          </a:p>
        </p:txBody>
      </p:sp>
    </p:spTree>
    <p:extLst>
      <p:ext uri="{BB962C8B-B14F-4D97-AF65-F5344CB8AC3E}">
        <p14:creationId xmlns:p14="http://schemas.microsoft.com/office/powerpoint/2010/main" val="34701041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endParaRPr lang="en-US" baseline="0"/>
          </a:p>
          <a:p>
            <a:endParaRPr lang="en-US"/>
          </a:p>
        </p:txBody>
      </p:sp>
      <p:sp>
        <p:nvSpPr>
          <p:cNvPr id="4" name="Slide Number Placeholder 3"/>
          <p:cNvSpPr>
            <a:spLocks noGrp="1"/>
          </p:cNvSpPr>
          <p:nvPr>
            <p:ph type="sldNum" sz="quarter" idx="10"/>
          </p:nvPr>
        </p:nvSpPr>
        <p:spPr/>
        <p:txBody>
          <a:bodyPr/>
          <a:lstStyle/>
          <a:p>
            <a:fld id="{5E06425B-152B-4885-9057-6110CF3C8866}" type="slidenum">
              <a:rPr lang="en-US" altLang="en-US" smtClean="0"/>
              <a:pPr/>
              <a:t>4</a:t>
            </a:fld>
            <a:endParaRPr lang="en-US" altLang="en-US"/>
          </a:p>
        </p:txBody>
      </p:sp>
    </p:spTree>
    <p:extLst>
      <p:ext uri="{BB962C8B-B14F-4D97-AF65-F5344CB8AC3E}">
        <p14:creationId xmlns:p14="http://schemas.microsoft.com/office/powerpoint/2010/main" val="3169454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endParaRPr lang="en-US" baseline="0"/>
          </a:p>
          <a:p>
            <a:endParaRPr lang="en-US"/>
          </a:p>
        </p:txBody>
      </p:sp>
      <p:sp>
        <p:nvSpPr>
          <p:cNvPr id="4" name="Slide Number Placeholder 3"/>
          <p:cNvSpPr>
            <a:spLocks noGrp="1"/>
          </p:cNvSpPr>
          <p:nvPr>
            <p:ph type="sldNum" sz="quarter" idx="10"/>
          </p:nvPr>
        </p:nvSpPr>
        <p:spPr/>
        <p:txBody>
          <a:bodyPr/>
          <a:lstStyle/>
          <a:p>
            <a:fld id="{5E06425B-152B-4885-9057-6110CF3C8866}" type="slidenum">
              <a:rPr lang="en-US" altLang="en-US" smtClean="0"/>
              <a:pPr/>
              <a:t>5</a:t>
            </a:fld>
            <a:endParaRPr lang="en-US" altLang="en-US"/>
          </a:p>
        </p:txBody>
      </p:sp>
    </p:spTree>
    <p:extLst>
      <p:ext uri="{BB962C8B-B14F-4D97-AF65-F5344CB8AC3E}">
        <p14:creationId xmlns:p14="http://schemas.microsoft.com/office/powerpoint/2010/main" val="1288055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endParaRPr lang="en-US" baseline="0" dirty="0"/>
          </a:p>
          <a:p>
            <a:endParaRPr lang="en-US" dirty="0"/>
          </a:p>
        </p:txBody>
      </p:sp>
      <p:sp>
        <p:nvSpPr>
          <p:cNvPr id="4" name="Slide Number Placeholder 3"/>
          <p:cNvSpPr>
            <a:spLocks noGrp="1"/>
          </p:cNvSpPr>
          <p:nvPr>
            <p:ph type="sldNum" sz="quarter" idx="10"/>
          </p:nvPr>
        </p:nvSpPr>
        <p:spPr/>
        <p:txBody>
          <a:bodyPr/>
          <a:lstStyle/>
          <a:p>
            <a:fld id="{5E06425B-152B-4885-9057-6110CF3C8866}" type="slidenum">
              <a:rPr lang="en-US" altLang="en-US" smtClean="0"/>
              <a:pPr/>
              <a:t>6</a:t>
            </a:fld>
            <a:endParaRPr lang="en-US" altLang="en-US" dirty="0"/>
          </a:p>
        </p:txBody>
      </p:sp>
    </p:spTree>
    <p:extLst>
      <p:ext uri="{BB962C8B-B14F-4D97-AF65-F5344CB8AC3E}">
        <p14:creationId xmlns:p14="http://schemas.microsoft.com/office/powerpoint/2010/main" val="80960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A09267-B143-4D20-BF46-5B6EFEF9098A}" type="slidenum">
              <a:rPr lang="en-US" smtClean="0"/>
              <a:t>8</a:t>
            </a:fld>
            <a:endParaRPr lang="en-US"/>
          </a:p>
        </p:txBody>
      </p:sp>
    </p:spTree>
    <p:extLst>
      <p:ext uri="{BB962C8B-B14F-4D97-AF65-F5344CB8AC3E}">
        <p14:creationId xmlns:p14="http://schemas.microsoft.com/office/powerpoint/2010/main" val="3762995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p:spPr>
      </p:sp>
      <p:sp>
        <p:nvSpPr>
          <p:cNvPr id="4915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a:p>
        </p:txBody>
      </p:sp>
      <p:sp>
        <p:nvSpPr>
          <p:cNvPr id="4915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6D6527DA-014B-4198-8FEF-B11AF50162D6}" type="slidenum">
              <a:rPr lang="en-US" smtClean="0"/>
              <a:pPr/>
              <a:t>9</a:t>
            </a:fld>
            <a:endParaRPr lang="en-US" dirty="0"/>
          </a:p>
        </p:txBody>
      </p:sp>
    </p:spTree>
    <p:extLst>
      <p:ext uri="{BB962C8B-B14F-4D97-AF65-F5344CB8AC3E}">
        <p14:creationId xmlns:p14="http://schemas.microsoft.com/office/powerpoint/2010/main" val="3014997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172EC6C-D48E-4490-9454-13EB6EAE9F57}" type="slidenum">
              <a:rPr lang="en-US" smtClean="0"/>
              <a:t>14</a:t>
            </a:fld>
            <a:endParaRPr lang="en-US" dirty="0"/>
          </a:p>
        </p:txBody>
      </p:sp>
    </p:spTree>
    <p:extLst>
      <p:ext uri="{BB962C8B-B14F-4D97-AF65-F5344CB8AC3E}">
        <p14:creationId xmlns:p14="http://schemas.microsoft.com/office/powerpoint/2010/main" val="793958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endParaRPr lang="en-US" baseline="0" dirty="0"/>
          </a:p>
          <a:p>
            <a:endParaRPr lang="en-US" dirty="0"/>
          </a:p>
        </p:txBody>
      </p:sp>
      <p:sp>
        <p:nvSpPr>
          <p:cNvPr id="4" name="Slide Number Placeholder 3"/>
          <p:cNvSpPr>
            <a:spLocks noGrp="1"/>
          </p:cNvSpPr>
          <p:nvPr>
            <p:ph type="sldNum" sz="quarter" idx="10"/>
          </p:nvPr>
        </p:nvSpPr>
        <p:spPr/>
        <p:txBody>
          <a:bodyPr/>
          <a:lstStyle/>
          <a:p>
            <a:fld id="{5E06425B-152B-4885-9057-6110CF3C8866}" type="slidenum">
              <a:rPr lang="en-US" altLang="en-US" smtClean="0"/>
              <a:pPr/>
              <a:t>16</a:t>
            </a:fld>
            <a:endParaRPr lang="en-US" altLang="en-US" dirty="0"/>
          </a:p>
        </p:txBody>
      </p:sp>
    </p:spTree>
    <p:extLst>
      <p:ext uri="{BB962C8B-B14F-4D97-AF65-F5344CB8AC3E}">
        <p14:creationId xmlns:p14="http://schemas.microsoft.com/office/powerpoint/2010/main" val="4174688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9172EC6C-D48E-4490-9454-13EB6EAE9F57}" type="slidenum">
              <a:rPr lang="en-US" smtClean="0"/>
              <a:t>18</a:t>
            </a:fld>
            <a:endParaRPr lang="en-US" dirty="0"/>
          </a:p>
        </p:txBody>
      </p:sp>
    </p:spTree>
    <p:extLst>
      <p:ext uri="{BB962C8B-B14F-4D97-AF65-F5344CB8AC3E}">
        <p14:creationId xmlns:p14="http://schemas.microsoft.com/office/powerpoint/2010/main" val="9083189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4286397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438400" y="6319447"/>
            <a:ext cx="27432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1203020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438400" y="6319447"/>
            <a:ext cx="27432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12571175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11" name="Text Placeholder 10"/>
          <p:cNvSpPr>
            <a:spLocks noGrp="1"/>
          </p:cNvSpPr>
          <p:nvPr>
            <p:ph type="body" sz="quarter" idx="10"/>
          </p:nvPr>
        </p:nvSpPr>
        <p:spPr>
          <a:xfrm>
            <a:off x="984253" y="962026"/>
            <a:ext cx="10331449" cy="4513263"/>
          </a:xfrm>
          <a:prstGeom prst="rect">
            <a:avLst/>
          </a:prstGeom>
        </p:spPr>
        <p:txBody>
          <a:bodyPr/>
          <a:lstStyle>
            <a:lvl1pPr>
              <a:defRPr>
                <a:latin typeface="Trebuchet MS" panose="020B0603020202020204" pitchFamily="34" charset="0"/>
              </a:defRPr>
            </a:lvl1pPr>
            <a:lvl2pPr>
              <a:defRPr>
                <a:latin typeface="Trebuchet MS" panose="020B0603020202020204" pitchFamily="34" charset="0"/>
              </a:defRPr>
            </a:lvl2pPr>
            <a:lvl3pPr>
              <a:defRPr>
                <a:latin typeface="Trebuchet MS" panose="020B0603020202020204" pitchFamily="34" charset="0"/>
              </a:defRPr>
            </a:lvl3pPr>
            <a:lvl4pPr>
              <a:defRPr>
                <a:latin typeface="Trebuchet MS" panose="020B0603020202020204" pitchFamily="34" charset="0"/>
              </a:defRPr>
            </a:lvl4pPr>
            <a:lvl5pPr>
              <a:defRPr>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14129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438400" y="6319447"/>
            <a:ext cx="27432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3835003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2438400" y="6319447"/>
            <a:ext cx="27432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350106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2438400" y="6319447"/>
            <a:ext cx="27432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686677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2438400" y="6319447"/>
            <a:ext cx="2743200" cy="365125"/>
          </a:xfrm>
          <a:prstGeom prst="rect">
            <a:avLst/>
          </a:prstGeom>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5995593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2438400" y="6319447"/>
            <a:ext cx="2743200" cy="365125"/>
          </a:xfrm>
          <a:prstGeom prst="rect">
            <a:avLst/>
          </a:prstGeom>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030695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2438400" y="6319447"/>
            <a:ext cx="2743200" cy="365125"/>
          </a:xfrm>
          <a:prstGeom prst="rect">
            <a:avLst/>
          </a:prstGeom>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640345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2438400" y="6319447"/>
            <a:ext cx="27432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1829127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2438400" y="6319447"/>
            <a:ext cx="27432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3194733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63ECC8-719A-498E-B101-491B6A35558E}" type="slidenum">
              <a:rPr lang="en-US" smtClean="0"/>
              <a:t>‹#›</a:t>
            </a:fld>
            <a:endParaRPr lang="en-US"/>
          </a:p>
        </p:txBody>
      </p:sp>
      <p:pic>
        <p:nvPicPr>
          <p:cNvPr id="8" name="Picture 7"/>
          <p:cNvPicPr>
            <a:picLocks noSelect="1" noChangeAspect="1"/>
          </p:cNvPicPr>
          <p:nvPr userDrawn="1"/>
        </p:nvPicPr>
        <p:blipFill>
          <a:blip r:embed="rId14">
            <a:extLst>
              <a:ext uri="{28A0092B-C50C-407E-A947-70E740481C1C}">
                <a14:useLocalDpi xmlns:a14="http://schemas.microsoft.com/office/drawing/2010/main" val="0"/>
              </a:ext>
            </a:extLst>
          </a:blip>
          <a:stretch>
            <a:fillRect/>
          </a:stretch>
        </p:blipFill>
        <p:spPr>
          <a:xfrm>
            <a:off x="115325" y="5796743"/>
            <a:ext cx="1810669" cy="1030313"/>
          </a:xfrm>
          <a:prstGeom prst="rect">
            <a:avLst/>
          </a:prstGeom>
        </p:spPr>
      </p:pic>
    </p:spTree>
    <p:extLst>
      <p:ext uri="{BB962C8B-B14F-4D97-AF65-F5344CB8AC3E}">
        <p14:creationId xmlns:p14="http://schemas.microsoft.com/office/powerpoint/2010/main" val="23385936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ctrTitle"/>
          </p:nvPr>
        </p:nvSpPr>
        <p:spPr>
          <a:xfrm>
            <a:off x="0" y="581799"/>
            <a:ext cx="12192000" cy="1470025"/>
          </a:xfrm>
        </p:spPr>
        <p:txBody>
          <a:bodyPr>
            <a:normAutofit/>
          </a:bodyPr>
          <a:lstStyle/>
          <a:p>
            <a:r>
              <a:rPr lang="en-US" sz="4400" dirty="0"/>
              <a:t>Decennial Census Digitization and Linkage Project</a:t>
            </a:r>
          </a:p>
        </p:txBody>
      </p:sp>
      <p:sp>
        <p:nvSpPr>
          <p:cNvPr id="2" name="Slide Number Placeholder 1"/>
          <p:cNvSpPr>
            <a:spLocks noGrp="1"/>
          </p:cNvSpPr>
          <p:nvPr>
            <p:ph type="sldNum" sz="quarter" idx="12"/>
          </p:nvPr>
        </p:nvSpPr>
        <p:spPr/>
        <p:txBody>
          <a:bodyPr/>
          <a:lstStyle/>
          <a:p>
            <a:fld id="{24BFE6D4-27A9-4AE4-9EAE-AF75F97B179B}" type="slidenum">
              <a:rPr lang="en-US" smtClean="0"/>
              <a:t>1</a:t>
            </a:fld>
            <a:endParaRPr lang="en-US" dirty="0"/>
          </a:p>
        </p:txBody>
      </p:sp>
      <p:sp>
        <p:nvSpPr>
          <p:cNvPr id="3" name="Subtitle 2"/>
          <p:cNvSpPr>
            <a:spLocks noGrp="1"/>
          </p:cNvSpPr>
          <p:nvPr>
            <p:ph type="subTitle" idx="1"/>
          </p:nvPr>
        </p:nvSpPr>
        <p:spPr>
          <a:xfrm>
            <a:off x="1524000" y="3581977"/>
            <a:ext cx="9144000" cy="755848"/>
          </a:xfrm>
        </p:spPr>
        <p:txBody>
          <a:bodyPr>
            <a:normAutofit/>
          </a:bodyPr>
          <a:lstStyle/>
          <a:p>
            <a:pPr>
              <a:spcBef>
                <a:spcPts val="0"/>
              </a:spcBef>
            </a:pPr>
            <a:r>
              <a:rPr lang="en-US" dirty="0"/>
              <a:t>Katie Genadek 		Trent Alexander</a:t>
            </a:r>
          </a:p>
          <a:p>
            <a:pPr>
              <a:spcBef>
                <a:spcPts val="0"/>
              </a:spcBef>
            </a:pPr>
            <a:r>
              <a:rPr lang="en-US" dirty="0"/>
              <a:t>U.S. Census Bureau		University of Michigan</a:t>
            </a:r>
          </a:p>
          <a:p>
            <a:pPr algn="l"/>
            <a:endParaRPr lang="en-US" sz="1400" dirty="0"/>
          </a:p>
        </p:txBody>
      </p:sp>
      <p:sp>
        <p:nvSpPr>
          <p:cNvPr id="4" name="TextBox 3"/>
          <p:cNvSpPr txBox="1"/>
          <p:nvPr/>
        </p:nvSpPr>
        <p:spPr>
          <a:xfrm>
            <a:off x="-111512" y="2567746"/>
            <a:ext cx="12192000" cy="369332"/>
          </a:xfrm>
          <a:prstGeom prst="rect">
            <a:avLst/>
          </a:prstGeom>
          <a:noFill/>
        </p:spPr>
        <p:txBody>
          <a:bodyPr wrap="square" rtlCol="0">
            <a:spAutoFit/>
          </a:bodyPr>
          <a:lstStyle/>
          <a:p>
            <a:pPr algn="ctr"/>
            <a:r>
              <a:rPr lang="en-US" dirty="0"/>
              <a:t>November 2021</a:t>
            </a:r>
          </a:p>
        </p:txBody>
      </p:sp>
      <p:sp>
        <p:nvSpPr>
          <p:cNvPr id="9" name="TextBox 8">
            <a:extLst>
              <a:ext uri="{FF2B5EF4-FFF2-40B4-BE49-F238E27FC236}">
                <a16:creationId xmlns:a16="http://schemas.microsoft.com/office/drawing/2014/main" id="{E36E7EDD-6949-7142-937E-837D233B600C}"/>
              </a:ext>
            </a:extLst>
          </p:cNvPr>
          <p:cNvSpPr txBox="1"/>
          <p:nvPr/>
        </p:nvSpPr>
        <p:spPr>
          <a:xfrm>
            <a:off x="1431721" y="5209486"/>
            <a:ext cx="9236279" cy="523220"/>
          </a:xfrm>
          <a:prstGeom prst="rect">
            <a:avLst/>
          </a:prstGeom>
          <a:noFill/>
        </p:spPr>
        <p:txBody>
          <a:bodyPr wrap="square" rtlCol="0">
            <a:spAutoFit/>
          </a:bodyPr>
          <a:lstStyle/>
          <a:p>
            <a:pPr algn="just"/>
            <a:r>
              <a:rPr lang="en-US" sz="1400" dirty="0"/>
              <a:t>Any conclusions expressed herein are those of the authors and do not necessarily represent the views of the U.S. Census Bureau. All results were approved for release by the Census Bureau’s Disclosure Review Board (CBDRB-FY21-ERD002-022).</a:t>
            </a:r>
          </a:p>
        </p:txBody>
      </p:sp>
    </p:spTree>
    <p:extLst>
      <p:ext uri="{BB962C8B-B14F-4D97-AF65-F5344CB8AC3E}">
        <p14:creationId xmlns:p14="http://schemas.microsoft.com/office/powerpoint/2010/main" val="3793275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1BF3B-2D51-F54D-87F6-82C8940C20DA}"/>
              </a:ext>
            </a:extLst>
          </p:cNvPr>
          <p:cNvSpPr>
            <a:spLocks noGrp="1"/>
          </p:cNvSpPr>
          <p:nvPr>
            <p:ph type="title"/>
          </p:nvPr>
        </p:nvSpPr>
        <p:spPr>
          <a:xfrm>
            <a:off x="838200" y="463396"/>
            <a:ext cx="10515600" cy="537552"/>
          </a:xfrm>
        </p:spPr>
        <p:txBody>
          <a:bodyPr>
            <a:noAutofit/>
          </a:bodyPr>
          <a:lstStyle/>
          <a:p>
            <a:pPr algn="ctr"/>
            <a:r>
              <a:rPr lang="en-US" sz="4000" dirty="0"/>
              <a:t>Linkage rates for decennial censuses</a:t>
            </a:r>
            <a:endParaRPr lang="en-US" sz="4000" b="1" dirty="0">
              <a:latin typeface="+mn-lt"/>
            </a:endParaRPr>
          </a:p>
        </p:txBody>
      </p:sp>
      <p:graphicFrame>
        <p:nvGraphicFramePr>
          <p:cNvPr id="4" name="Content Placeholder 3">
            <a:extLst>
              <a:ext uri="{FF2B5EF4-FFF2-40B4-BE49-F238E27FC236}">
                <a16:creationId xmlns:a16="http://schemas.microsoft.com/office/drawing/2014/main" id="{869D94CC-902D-A14D-89EF-D980AFDBED7C}"/>
              </a:ext>
            </a:extLst>
          </p:cNvPr>
          <p:cNvGraphicFramePr>
            <a:graphicFrameLocks noGrp="1"/>
          </p:cNvGraphicFramePr>
          <p:nvPr>
            <p:ph idx="1"/>
            <p:extLst>
              <p:ext uri="{D42A27DB-BD31-4B8C-83A1-F6EECF244321}">
                <p14:modId xmlns:p14="http://schemas.microsoft.com/office/powerpoint/2010/main" val="3473287567"/>
              </p:ext>
            </p:extLst>
          </p:nvPr>
        </p:nvGraphicFramePr>
        <p:xfrm>
          <a:off x="1792312" y="995217"/>
          <a:ext cx="9071431" cy="5664742"/>
        </p:xfrm>
        <a:graphic>
          <a:graphicData uri="http://schemas.openxmlformats.org/drawingml/2006/table">
            <a:tbl>
              <a:tblPr firstRow="1" bandRow="1">
                <a:tableStyleId>{5C22544A-7EE6-4342-B048-85BDC9FD1C3A}</a:tableStyleId>
              </a:tblPr>
              <a:tblGrid>
                <a:gridCol w="2739257">
                  <a:extLst>
                    <a:ext uri="{9D8B030D-6E8A-4147-A177-3AD203B41FA5}">
                      <a16:colId xmlns:a16="http://schemas.microsoft.com/office/drawing/2014/main" val="714127506"/>
                    </a:ext>
                  </a:extLst>
                </a:gridCol>
                <a:gridCol w="3174401">
                  <a:extLst>
                    <a:ext uri="{9D8B030D-6E8A-4147-A177-3AD203B41FA5}">
                      <a16:colId xmlns:a16="http://schemas.microsoft.com/office/drawing/2014/main" val="4243852141"/>
                    </a:ext>
                  </a:extLst>
                </a:gridCol>
                <a:gridCol w="3157773">
                  <a:extLst>
                    <a:ext uri="{9D8B030D-6E8A-4147-A177-3AD203B41FA5}">
                      <a16:colId xmlns:a16="http://schemas.microsoft.com/office/drawing/2014/main" val="2050197869"/>
                    </a:ext>
                  </a:extLst>
                </a:gridCol>
              </a:tblGrid>
              <a:tr h="1462873">
                <a:tc>
                  <a:txBody>
                    <a:bodyPr/>
                    <a:lstStyle/>
                    <a:p>
                      <a:endParaRPr lang="en-US" sz="2000" dirty="0"/>
                    </a:p>
                  </a:txBody>
                  <a:tcPr/>
                </a:tc>
                <a:tc>
                  <a:txBody>
                    <a:bodyPr/>
                    <a:lstStyle/>
                    <a:p>
                      <a:pPr algn="ctr"/>
                      <a:endParaRPr lang="en-US" sz="2000" dirty="0"/>
                    </a:p>
                    <a:p>
                      <a:pPr algn="ctr"/>
                      <a:r>
                        <a:rPr lang="en-US" sz="2400" dirty="0"/>
                        <a:t>Records</a:t>
                      </a:r>
                      <a:r>
                        <a:rPr lang="en-US" sz="2400" baseline="0" dirty="0"/>
                        <a:t> with PIK assigned</a:t>
                      </a:r>
                    </a:p>
                    <a:p>
                      <a:pPr algn="ctr"/>
                      <a:endParaRPr lang="en-US" sz="2000" dirty="0"/>
                    </a:p>
                  </a:txBody>
                  <a:tcPr/>
                </a:tc>
                <a:tc>
                  <a:txBody>
                    <a:bodyPr/>
                    <a:lstStyle/>
                    <a:p>
                      <a:pPr algn="ctr"/>
                      <a:endParaRPr lang="en-US" sz="2000" dirty="0"/>
                    </a:p>
                    <a:p>
                      <a:pPr algn="ctr"/>
                      <a:r>
                        <a:rPr lang="en-US" sz="2400" dirty="0"/>
                        <a:t>% of all</a:t>
                      </a:r>
                      <a:r>
                        <a:rPr lang="en-US" sz="2400" baseline="0" dirty="0"/>
                        <a:t> records with PIK</a:t>
                      </a:r>
                      <a:endParaRPr lang="en-US" sz="2400" dirty="0"/>
                    </a:p>
                    <a:p>
                      <a:pPr algn="ctr"/>
                      <a:endParaRPr lang="en-US" sz="2000" dirty="0"/>
                    </a:p>
                  </a:txBody>
                  <a:tcPr/>
                </a:tc>
                <a:extLst>
                  <a:ext uri="{0D108BD9-81ED-4DB2-BD59-A6C34878D82A}">
                    <a16:rowId xmlns:a16="http://schemas.microsoft.com/office/drawing/2014/main" val="3615280064"/>
                  </a:ext>
                </a:extLst>
              </a:tr>
              <a:tr h="1400623">
                <a:tc>
                  <a:txBody>
                    <a:bodyPr/>
                    <a:lstStyle/>
                    <a:p>
                      <a:pPr algn="ctr"/>
                      <a:endParaRPr lang="en-US" sz="2800" b="0" dirty="0"/>
                    </a:p>
                    <a:p>
                      <a:pPr algn="ctr"/>
                      <a:r>
                        <a:rPr lang="en-US" sz="2800" b="0" dirty="0"/>
                        <a:t>2010 Census</a:t>
                      </a:r>
                    </a:p>
                  </a:txBody>
                  <a:tcPr/>
                </a:tc>
                <a:tc>
                  <a:txBody>
                    <a:bodyPr/>
                    <a:lstStyle/>
                    <a:p>
                      <a:pPr algn="ctr"/>
                      <a:endParaRPr lang="en-US" sz="2800" b="0" dirty="0"/>
                    </a:p>
                    <a:p>
                      <a:pPr algn="ctr"/>
                      <a:r>
                        <a:rPr lang="en-US" sz="2800" b="0" dirty="0"/>
                        <a:t>283,000,000</a:t>
                      </a:r>
                    </a:p>
                    <a:p>
                      <a:pPr algn="ctr"/>
                      <a:endParaRPr lang="en-US" sz="2800" b="0" dirty="0"/>
                    </a:p>
                  </a:txBody>
                  <a:tcPr/>
                </a:tc>
                <a:tc>
                  <a:txBody>
                    <a:bodyPr/>
                    <a:lstStyle/>
                    <a:p>
                      <a:pPr algn="ctr"/>
                      <a:endParaRPr lang="en-US" sz="2800" b="0" dirty="0"/>
                    </a:p>
                    <a:p>
                      <a:pPr algn="ctr"/>
                      <a:r>
                        <a:rPr lang="en-US" sz="2800" b="0" dirty="0"/>
                        <a:t>91%</a:t>
                      </a:r>
                    </a:p>
                  </a:txBody>
                  <a:tcPr/>
                </a:tc>
                <a:extLst>
                  <a:ext uri="{0D108BD9-81ED-4DB2-BD59-A6C34878D82A}">
                    <a16:rowId xmlns:a16="http://schemas.microsoft.com/office/drawing/2014/main" val="91646903"/>
                  </a:ext>
                </a:extLst>
              </a:tr>
              <a:tr h="1400623">
                <a:tc>
                  <a:txBody>
                    <a:bodyPr/>
                    <a:lstStyle/>
                    <a:p>
                      <a:pPr algn="ctr"/>
                      <a:endParaRPr lang="en-US" sz="2800" b="0" dirty="0"/>
                    </a:p>
                    <a:p>
                      <a:pPr algn="ctr"/>
                      <a:r>
                        <a:rPr lang="en-US" sz="2800" b="0" dirty="0"/>
                        <a:t>2000 Census</a:t>
                      </a:r>
                    </a:p>
                  </a:txBody>
                  <a:tcPr/>
                </a:tc>
                <a:tc>
                  <a:txBody>
                    <a:bodyPr/>
                    <a:lstStyle/>
                    <a:p>
                      <a:pPr algn="ctr"/>
                      <a:endParaRPr lang="en-US" sz="2800" b="0" dirty="0"/>
                    </a:p>
                    <a:p>
                      <a:pPr algn="ctr"/>
                      <a:r>
                        <a:rPr lang="en-US" sz="2800" b="0" dirty="0"/>
                        <a:t>249,000,000</a:t>
                      </a:r>
                    </a:p>
                    <a:p>
                      <a:pPr algn="ctr"/>
                      <a:endParaRPr lang="en-US" sz="2800" b="0" dirty="0"/>
                    </a:p>
                  </a:txBody>
                  <a:tcPr/>
                </a:tc>
                <a:tc>
                  <a:txBody>
                    <a:bodyPr/>
                    <a:lstStyle/>
                    <a:p>
                      <a:pPr algn="ctr"/>
                      <a:endParaRPr lang="en-US" sz="2800" b="0" dirty="0"/>
                    </a:p>
                    <a:p>
                      <a:pPr algn="ctr"/>
                      <a:r>
                        <a:rPr lang="en-US" sz="2800" b="0" dirty="0"/>
                        <a:t>89%</a:t>
                      </a:r>
                    </a:p>
                  </a:txBody>
                  <a:tcPr/>
                </a:tc>
                <a:extLst>
                  <a:ext uri="{0D108BD9-81ED-4DB2-BD59-A6C34878D82A}">
                    <a16:rowId xmlns:a16="http://schemas.microsoft.com/office/drawing/2014/main" val="164246538"/>
                  </a:ext>
                </a:extLst>
              </a:tr>
              <a:tr h="1400623">
                <a:tc>
                  <a:txBody>
                    <a:bodyPr/>
                    <a:lstStyle/>
                    <a:p>
                      <a:pPr algn="ctr"/>
                      <a:endParaRPr lang="en-US" sz="2800" b="0" dirty="0"/>
                    </a:p>
                    <a:p>
                      <a:pPr algn="ctr"/>
                      <a:r>
                        <a:rPr lang="en-US" sz="2800" b="0" dirty="0"/>
                        <a:t>1940 Census</a:t>
                      </a:r>
                    </a:p>
                  </a:txBody>
                  <a:tcPr/>
                </a:tc>
                <a:tc>
                  <a:txBody>
                    <a:bodyPr/>
                    <a:lstStyle/>
                    <a:p>
                      <a:pPr algn="ctr"/>
                      <a:endParaRPr lang="en-US" sz="2800" b="0" dirty="0"/>
                    </a:p>
                    <a:p>
                      <a:pPr algn="ctr"/>
                      <a:r>
                        <a:rPr lang="en-US" sz="2800" b="0" dirty="0"/>
                        <a:t>54,000,000</a:t>
                      </a:r>
                    </a:p>
                  </a:txBody>
                  <a:tcPr/>
                </a:tc>
                <a:tc>
                  <a:txBody>
                    <a:bodyPr/>
                    <a:lstStyle/>
                    <a:p>
                      <a:pPr algn="ctr"/>
                      <a:endParaRPr lang="en-US" sz="2800" b="0" dirty="0"/>
                    </a:p>
                    <a:p>
                      <a:pPr algn="ctr"/>
                      <a:r>
                        <a:rPr lang="en-US" sz="2800" b="0" dirty="0"/>
                        <a:t>41%</a:t>
                      </a:r>
                    </a:p>
                    <a:p>
                      <a:pPr algn="ctr"/>
                      <a:endParaRPr lang="en-US" sz="2800" b="0" dirty="0"/>
                    </a:p>
                  </a:txBody>
                  <a:tcPr/>
                </a:tc>
                <a:extLst>
                  <a:ext uri="{0D108BD9-81ED-4DB2-BD59-A6C34878D82A}">
                    <a16:rowId xmlns:a16="http://schemas.microsoft.com/office/drawing/2014/main" val="467144120"/>
                  </a:ext>
                </a:extLst>
              </a:tr>
            </a:tbl>
          </a:graphicData>
        </a:graphic>
      </p:graphicFrame>
      <p:sp>
        <p:nvSpPr>
          <p:cNvPr id="5"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10</a:t>
            </a:fld>
            <a:endParaRPr lang="en-US" sz="1200" dirty="0">
              <a:solidFill>
                <a:schemeClr val="bg2">
                  <a:lumMod val="50000"/>
                </a:schemeClr>
              </a:solidFill>
            </a:endParaRPr>
          </a:p>
        </p:txBody>
      </p:sp>
    </p:spTree>
    <p:extLst>
      <p:ext uri="{BB962C8B-B14F-4D97-AF65-F5344CB8AC3E}">
        <p14:creationId xmlns:p14="http://schemas.microsoft.com/office/powerpoint/2010/main" val="3372938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normAutofit/>
          </a:bodyPr>
          <a:lstStyle/>
          <a:p>
            <a:pPr>
              <a:lnSpc>
                <a:spcPct val="150000"/>
              </a:lnSpc>
            </a:pPr>
            <a:r>
              <a:rPr lang="en-US" dirty="0">
                <a:solidFill>
                  <a:schemeClr val="bg2">
                    <a:lumMod val="75000"/>
                  </a:schemeClr>
                </a:solidFill>
              </a:rPr>
              <a:t>Background</a:t>
            </a:r>
          </a:p>
          <a:p>
            <a:pPr>
              <a:lnSpc>
                <a:spcPct val="150000"/>
              </a:lnSpc>
            </a:pPr>
            <a:r>
              <a:rPr lang="en-US" dirty="0">
                <a:solidFill>
                  <a:schemeClr val="bg2">
                    <a:lumMod val="75000"/>
                  </a:schemeClr>
                </a:solidFill>
              </a:rPr>
              <a:t>Record linkage at the Census Bureau</a:t>
            </a:r>
          </a:p>
          <a:p>
            <a:pPr>
              <a:lnSpc>
                <a:spcPct val="150000"/>
              </a:lnSpc>
            </a:pPr>
            <a:r>
              <a:rPr lang="en-US" dirty="0"/>
              <a:t>Pilot project results</a:t>
            </a:r>
          </a:p>
          <a:p>
            <a:pPr>
              <a:lnSpc>
                <a:spcPct val="150000"/>
              </a:lnSpc>
            </a:pPr>
            <a:r>
              <a:rPr lang="en-US" dirty="0">
                <a:solidFill>
                  <a:schemeClr val="bg2">
                    <a:lumMod val="75000"/>
                  </a:schemeClr>
                </a:solidFill>
              </a:rPr>
              <a:t>Project status</a:t>
            </a:r>
          </a:p>
          <a:p>
            <a:endParaRPr lang="en-US" dirty="0"/>
          </a:p>
        </p:txBody>
      </p:sp>
      <p:sp>
        <p:nvSpPr>
          <p:cNvPr id="4" name="Slide Number Placeholder 3"/>
          <p:cNvSpPr>
            <a:spLocks noGrp="1"/>
          </p:cNvSpPr>
          <p:nvPr>
            <p:ph type="sldNum" sz="quarter" idx="12"/>
          </p:nvPr>
        </p:nvSpPr>
        <p:spPr>
          <a:xfrm>
            <a:off x="8610600" y="6356350"/>
            <a:ext cx="2743200" cy="365125"/>
          </a:xfrm>
        </p:spPr>
        <p:txBody>
          <a:bodyPr/>
          <a:lstStyle/>
          <a:p>
            <a:fld id="{FC649117-64B0-4023-9060-0C3781C98B90}" type="slidenum">
              <a:rPr lang="en-US" smtClean="0"/>
              <a:t>11</a:t>
            </a:fld>
            <a:endParaRPr lang="en-US" dirty="0"/>
          </a:p>
        </p:txBody>
      </p:sp>
    </p:spTree>
    <p:extLst>
      <p:ext uri="{BB962C8B-B14F-4D97-AF65-F5344CB8AC3E}">
        <p14:creationId xmlns:p14="http://schemas.microsoft.com/office/powerpoint/2010/main" val="3187831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1B940-B6D9-B942-A965-702236E75E82}"/>
              </a:ext>
            </a:extLst>
          </p:cNvPr>
          <p:cNvSpPr>
            <a:spLocks noGrp="1"/>
          </p:cNvSpPr>
          <p:nvPr>
            <p:ph type="title"/>
          </p:nvPr>
        </p:nvSpPr>
        <p:spPr/>
        <p:txBody>
          <a:bodyPr>
            <a:normAutofit/>
          </a:bodyPr>
          <a:lstStyle/>
          <a:p>
            <a:r>
              <a:rPr lang="en-US" sz="3600" dirty="0"/>
              <a:t>1990 Pilot Project</a:t>
            </a:r>
          </a:p>
        </p:txBody>
      </p:sp>
      <p:sp>
        <p:nvSpPr>
          <p:cNvPr id="3" name="Content Placeholder 2">
            <a:extLst>
              <a:ext uri="{FF2B5EF4-FFF2-40B4-BE49-F238E27FC236}">
                <a16:creationId xmlns:a16="http://schemas.microsoft.com/office/drawing/2014/main" id="{49A439B6-180F-114E-B84A-ABA2FA985677}"/>
              </a:ext>
            </a:extLst>
          </p:cNvPr>
          <p:cNvSpPr>
            <a:spLocks noGrp="1"/>
          </p:cNvSpPr>
          <p:nvPr>
            <p:ph idx="1"/>
          </p:nvPr>
        </p:nvSpPr>
        <p:spPr/>
        <p:txBody>
          <a:bodyPr/>
          <a:lstStyle/>
          <a:p>
            <a:pPr marL="0" indent="0">
              <a:buNone/>
            </a:pPr>
            <a:r>
              <a:rPr lang="en-US" dirty="0"/>
              <a:t>Can we capture handwritten names with machines?</a:t>
            </a:r>
          </a:p>
          <a:p>
            <a:pPr marL="0" indent="0">
              <a:buNone/>
            </a:pPr>
            <a:endParaRPr lang="en-US" dirty="0"/>
          </a:p>
          <a:p>
            <a:pPr lvl="1">
              <a:spcBef>
                <a:spcPts val="0"/>
              </a:spcBef>
            </a:pPr>
            <a:r>
              <a:rPr lang="en-US" dirty="0"/>
              <a:t>Scan the original forms from microfilm</a:t>
            </a:r>
          </a:p>
          <a:p>
            <a:pPr lvl="1">
              <a:spcBef>
                <a:spcPts val="1800"/>
              </a:spcBef>
            </a:pPr>
            <a:r>
              <a:rPr lang="en-US" dirty="0"/>
              <a:t>Conduct Optical Character Recognition</a:t>
            </a:r>
          </a:p>
          <a:p>
            <a:pPr lvl="1">
              <a:spcBef>
                <a:spcPts val="1800"/>
              </a:spcBef>
            </a:pPr>
            <a:r>
              <a:rPr lang="en-US" dirty="0"/>
              <a:t>Create truth data </a:t>
            </a:r>
          </a:p>
          <a:p>
            <a:pPr lvl="1">
              <a:spcBef>
                <a:spcPts val="1800"/>
              </a:spcBef>
            </a:pPr>
            <a:r>
              <a:rPr lang="en-US" dirty="0"/>
              <a:t>Evaluate output</a:t>
            </a:r>
          </a:p>
          <a:p>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9BE05204-E325-9743-BB46-1D8A7EE36FD9}"/>
              </a:ext>
            </a:extLst>
          </p:cNvPr>
          <p:cNvSpPr>
            <a:spLocks noGrp="1"/>
          </p:cNvSpPr>
          <p:nvPr>
            <p:ph type="sldNum" sz="quarter" idx="12"/>
          </p:nvPr>
        </p:nvSpPr>
        <p:spPr/>
        <p:txBody>
          <a:bodyPr/>
          <a:lstStyle/>
          <a:p>
            <a:fld id="{24BFE6D4-27A9-4AE4-9EAE-AF75F97B179B}" type="slidenum">
              <a:rPr lang="en-US" smtClean="0"/>
              <a:t>12</a:t>
            </a:fld>
            <a:endParaRPr lang="en-US"/>
          </a:p>
        </p:txBody>
      </p:sp>
    </p:spTree>
    <p:extLst>
      <p:ext uri="{BB962C8B-B14F-4D97-AF65-F5344CB8AC3E}">
        <p14:creationId xmlns:p14="http://schemas.microsoft.com/office/powerpoint/2010/main" val="856581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A7D0B8-5613-1D4C-BAFA-EFD66CC1CA82}"/>
              </a:ext>
            </a:extLst>
          </p:cNvPr>
          <p:cNvSpPr/>
          <p:nvPr/>
        </p:nvSpPr>
        <p:spPr>
          <a:xfrm>
            <a:off x="289560" y="5699760"/>
            <a:ext cx="4358640" cy="10210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DRB approval numbers of CBDRB-FY19-204, CBDRB-FY20-ERD002-010</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72733" y="250614"/>
            <a:ext cx="8442959" cy="6332219"/>
          </a:xfrm>
          <a:prstGeom prst="rect">
            <a:avLst/>
          </a:prstGeom>
        </p:spPr>
      </p:pic>
      <p:sp>
        <p:nvSpPr>
          <p:cNvPr id="5"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13</a:t>
            </a:fld>
            <a:endParaRPr lang="en-US" sz="1200" dirty="0">
              <a:solidFill>
                <a:schemeClr val="bg2">
                  <a:lumMod val="50000"/>
                </a:schemeClr>
              </a:solidFill>
            </a:endParaRPr>
          </a:p>
        </p:txBody>
      </p:sp>
    </p:spTree>
    <p:extLst>
      <p:ext uri="{BB962C8B-B14F-4D97-AF65-F5344CB8AC3E}">
        <p14:creationId xmlns:p14="http://schemas.microsoft.com/office/powerpoint/2010/main" val="602527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lide Number Placeholder 3"/>
          <p:cNvSpPr txBox="1">
            <a:spLocks/>
          </p:cNvSpPr>
          <p:nvPr/>
        </p:nvSpPr>
        <p:spPr>
          <a:xfrm>
            <a:off x="8763000" y="65087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C649117-64B0-4023-9060-0C3781C98B90}" type="slidenum">
              <a:rPr lang="en-US" smtClean="0"/>
              <a:pPr/>
              <a:t>14</a:t>
            </a:fld>
            <a:endParaRPr lang="en-US" dirty="0"/>
          </a:p>
        </p:txBody>
      </p:sp>
      <p:pic>
        <p:nvPicPr>
          <p:cNvPr id="6" name="Content Placeholder 5" descr="Diagram&#10;&#10;Description automatically generated">
            <a:extLst>
              <a:ext uri="{FF2B5EF4-FFF2-40B4-BE49-F238E27FC236}">
                <a16:creationId xmlns:a16="http://schemas.microsoft.com/office/drawing/2014/main" id="{006B2234-D739-4EEA-9CDE-D162532D4C71}"/>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09024" y="1050861"/>
            <a:ext cx="11615947" cy="4368425"/>
          </a:xfrm>
        </p:spPr>
      </p:pic>
    </p:spTree>
    <p:extLst>
      <p:ext uri="{BB962C8B-B14F-4D97-AF65-F5344CB8AC3E}">
        <p14:creationId xmlns:p14="http://schemas.microsoft.com/office/powerpoint/2010/main" val="2349060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8887" t="55298" r="55376" b="18950"/>
          <a:stretch/>
        </p:blipFill>
        <p:spPr>
          <a:xfrm>
            <a:off x="2017715" y="193597"/>
            <a:ext cx="3319395" cy="1327757"/>
          </a:xfrm>
          <a:prstGeom prst="rect">
            <a:avLst/>
          </a:prstGeom>
        </p:spPr>
      </p:pic>
      <p:pic>
        <p:nvPicPr>
          <p:cNvPr id="5" name="Picture 4"/>
          <p:cNvPicPr>
            <a:picLocks noChangeAspect="1"/>
          </p:cNvPicPr>
          <p:nvPr/>
        </p:nvPicPr>
        <p:blipFill rotWithShape="1">
          <a:blip r:embed="rId3"/>
          <a:srcRect l="14939" t="69042" r="45251" b="18874"/>
          <a:stretch/>
        </p:blipFill>
        <p:spPr>
          <a:xfrm>
            <a:off x="305009" y="1819338"/>
            <a:ext cx="5032101" cy="859037"/>
          </a:xfrm>
          <a:prstGeom prst="rect">
            <a:avLst/>
          </a:prstGeom>
        </p:spPr>
      </p:pic>
      <p:pic>
        <p:nvPicPr>
          <p:cNvPr id="6" name="Picture 7"/>
          <p:cNvPicPr>
            <a:picLocks noChangeAspect="1" noChangeArrowheads="1"/>
          </p:cNvPicPr>
          <p:nvPr/>
        </p:nvPicPr>
        <p:blipFill rotWithShape="1">
          <a:blip r:embed="rId4">
            <a:extLst>
              <a:ext uri="{28A0092B-C50C-407E-A947-70E740481C1C}">
                <a14:useLocalDpi xmlns:a14="http://schemas.microsoft.com/office/drawing/2010/main" val="0"/>
              </a:ext>
            </a:extLst>
          </a:blip>
          <a:srcRect l="13289" t="690" r="3297" b="69110"/>
          <a:stretch/>
        </p:blipFill>
        <p:spPr bwMode="auto">
          <a:xfrm>
            <a:off x="984328" y="2976359"/>
            <a:ext cx="4352782" cy="14428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6232849" y="1956468"/>
            <a:ext cx="4982547" cy="584775"/>
          </a:xfrm>
          <a:prstGeom prst="rect">
            <a:avLst/>
          </a:prstGeom>
          <a:noFill/>
        </p:spPr>
        <p:txBody>
          <a:bodyPr wrap="square" rtlCol="0">
            <a:spAutoFit/>
          </a:bodyPr>
          <a:lstStyle/>
          <a:p>
            <a:pPr algn="ctr"/>
            <a:r>
              <a:rPr lang="en-US" sz="3200" dirty="0"/>
              <a:t>American Community Survey</a:t>
            </a:r>
          </a:p>
        </p:txBody>
      </p:sp>
      <p:sp>
        <p:nvSpPr>
          <p:cNvPr id="9" name="TextBox 8"/>
          <p:cNvSpPr txBox="1"/>
          <p:nvPr/>
        </p:nvSpPr>
        <p:spPr>
          <a:xfrm>
            <a:off x="4728379" y="565087"/>
            <a:ext cx="5240215" cy="584775"/>
          </a:xfrm>
          <a:prstGeom prst="rect">
            <a:avLst/>
          </a:prstGeom>
          <a:noFill/>
        </p:spPr>
        <p:txBody>
          <a:bodyPr wrap="square" rtlCol="0">
            <a:spAutoFit/>
          </a:bodyPr>
          <a:lstStyle/>
          <a:p>
            <a:pPr algn="ctr"/>
            <a:r>
              <a:rPr lang="en-US" sz="3200" dirty="0"/>
              <a:t>2020 Census</a:t>
            </a:r>
          </a:p>
        </p:txBody>
      </p:sp>
      <p:sp>
        <p:nvSpPr>
          <p:cNvPr id="10" name="TextBox 9"/>
          <p:cNvSpPr txBox="1"/>
          <p:nvPr/>
        </p:nvSpPr>
        <p:spPr>
          <a:xfrm>
            <a:off x="6139544" y="3405393"/>
            <a:ext cx="2417886" cy="584775"/>
          </a:xfrm>
          <a:prstGeom prst="rect">
            <a:avLst/>
          </a:prstGeom>
          <a:noFill/>
        </p:spPr>
        <p:txBody>
          <a:bodyPr wrap="square" rtlCol="0">
            <a:spAutoFit/>
          </a:bodyPr>
          <a:lstStyle/>
          <a:p>
            <a:pPr algn="ctr"/>
            <a:r>
              <a:rPr lang="en-US" sz="3200" dirty="0"/>
              <a:t>1990 Census</a:t>
            </a:r>
          </a:p>
        </p:txBody>
      </p:sp>
      <p:pic>
        <p:nvPicPr>
          <p:cNvPr id="12" name="Picture 11"/>
          <p:cNvPicPr>
            <a:picLocks noChangeAspect="1"/>
          </p:cNvPicPr>
          <p:nvPr/>
        </p:nvPicPr>
        <p:blipFill>
          <a:blip r:embed="rId5"/>
          <a:stretch>
            <a:fillRect/>
          </a:stretch>
        </p:blipFill>
        <p:spPr>
          <a:xfrm>
            <a:off x="3299342" y="4717188"/>
            <a:ext cx="2037768" cy="2083634"/>
          </a:xfrm>
          <a:prstGeom prst="rect">
            <a:avLst/>
          </a:prstGeom>
        </p:spPr>
      </p:pic>
      <p:sp>
        <p:nvSpPr>
          <p:cNvPr id="13" name="TextBox 12"/>
          <p:cNvSpPr txBox="1"/>
          <p:nvPr/>
        </p:nvSpPr>
        <p:spPr>
          <a:xfrm>
            <a:off x="6139543" y="5466617"/>
            <a:ext cx="2417886" cy="584775"/>
          </a:xfrm>
          <a:prstGeom prst="rect">
            <a:avLst/>
          </a:prstGeom>
          <a:noFill/>
        </p:spPr>
        <p:txBody>
          <a:bodyPr wrap="square" rtlCol="0">
            <a:spAutoFit/>
          </a:bodyPr>
          <a:lstStyle/>
          <a:p>
            <a:pPr algn="ctr"/>
            <a:r>
              <a:rPr lang="en-US" sz="3200" dirty="0"/>
              <a:t>1940 Census</a:t>
            </a:r>
          </a:p>
        </p:txBody>
      </p:sp>
      <p:sp>
        <p:nvSpPr>
          <p:cNvPr id="11"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15</a:t>
            </a:fld>
            <a:endParaRPr lang="en-US" sz="1200" dirty="0">
              <a:solidFill>
                <a:schemeClr val="bg2">
                  <a:lumMod val="50000"/>
                </a:schemeClr>
              </a:solidFill>
            </a:endParaRPr>
          </a:p>
        </p:txBody>
      </p:sp>
    </p:spTree>
    <p:extLst>
      <p:ext uri="{BB962C8B-B14F-4D97-AF65-F5344CB8AC3E}">
        <p14:creationId xmlns:p14="http://schemas.microsoft.com/office/powerpoint/2010/main" val="16403738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6C1370-14C5-2248-B547-3940B5C03A69}"/>
              </a:ext>
            </a:extLst>
          </p:cNvPr>
          <p:cNvSpPr/>
          <p:nvPr/>
        </p:nvSpPr>
        <p:spPr>
          <a:xfrm>
            <a:off x="289560" y="5699760"/>
            <a:ext cx="4358640" cy="10210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DRB approval numbers of CBDRB-FY19-204, CBDRB-FY20-ERD002-010</a:t>
            </a: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0800000">
            <a:off x="1438862" y="1147022"/>
            <a:ext cx="9314276" cy="5239279"/>
          </a:xfrm>
          <a:prstGeom prst="rect">
            <a:avLst/>
          </a:prstGeom>
        </p:spPr>
      </p:pic>
      <p:sp>
        <p:nvSpPr>
          <p:cNvPr id="8" name="Title 1"/>
          <p:cNvSpPr txBox="1">
            <a:spLocks/>
          </p:cNvSpPr>
          <p:nvPr/>
        </p:nvSpPr>
        <p:spPr>
          <a:xfrm>
            <a:off x="0" y="136525"/>
            <a:ext cx="12192000" cy="8462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dirty="0"/>
              <a:t>Scanning forms from microfilm</a:t>
            </a:r>
          </a:p>
        </p:txBody>
      </p:sp>
      <p:sp>
        <p:nvSpPr>
          <p:cNvPr id="5"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16</a:t>
            </a:fld>
            <a:endParaRPr lang="en-US" sz="1200" dirty="0">
              <a:solidFill>
                <a:schemeClr val="bg2">
                  <a:lumMod val="50000"/>
                </a:schemeClr>
              </a:solidFill>
            </a:endParaRPr>
          </a:p>
        </p:txBody>
      </p:sp>
    </p:spTree>
    <p:extLst>
      <p:ext uri="{BB962C8B-B14F-4D97-AF65-F5344CB8AC3E}">
        <p14:creationId xmlns:p14="http://schemas.microsoft.com/office/powerpoint/2010/main" val="38441721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t172oafs-oa01\Home_A\alexa330\FolderRedir\Win2008\Desktop\IMG_2687.jpg"/>
          <p:cNvPicPr>
            <a:picLocks noChangeAspect="1" noChangeArrowheads="1"/>
          </p:cNvPicPr>
          <p:nvPr/>
        </p:nvPicPr>
        <p:blipFill rotWithShape="1">
          <a:blip r:embed="rId2">
            <a:extLst>
              <a:ext uri="{28A0092B-C50C-407E-A947-70E740481C1C}">
                <a14:useLocalDpi xmlns:a14="http://schemas.microsoft.com/office/drawing/2010/main" val="0"/>
              </a:ext>
            </a:extLst>
          </a:blip>
          <a:srcRect t="11792" b="96"/>
          <a:stretch/>
        </p:blipFill>
        <p:spPr bwMode="auto">
          <a:xfrm>
            <a:off x="1582763" y="846296"/>
            <a:ext cx="8931327" cy="587777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txBox="1">
            <a:spLocks/>
          </p:cNvSpPr>
          <p:nvPr/>
        </p:nvSpPr>
        <p:spPr>
          <a:xfrm>
            <a:off x="0" y="0"/>
            <a:ext cx="12192000" cy="8462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dirty="0"/>
              <a:t>Conducting Optical Character Recognition</a:t>
            </a:r>
          </a:p>
        </p:txBody>
      </p:sp>
      <p:sp>
        <p:nvSpPr>
          <p:cNvPr id="5"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17</a:t>
            </a:fld>
            <a:endParaRPr lang="en-US" sz="1200" dirty="0">
              <a:solidFill>
                <a:schemeClr val="bg2">
                  <a:lumMod val="50000"/>
                </a:schemeClr>
              </a:solidFill>
            </a:endParaRPr>
          </a:p>
        </p:txBody>
      </p:sp>
    </p:spTree>
    <p:extLst>
      <p:ext uri="{BB962C8B-B14F-4D97-AF65-F5344CB8AC3E}">
        <p14:creationId xmlns:p14="http://schemas.microsoft.com/office/powerpoint/2010/main" val="1859680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3"/>
          <a:stretch>
            <a:fillRect/>
          </a:stretch>
        </p:blipFill>
        <p:spPr>
          <a:xfrm>
            <a:off x="1787434" y="910046"/>
            <a:ext cx="8229600" cy="5130482"/>
          </a:xfrm>
          <a:prstGeom prst="rect">
            <a:avLst/>
          </a:prstGeom>
        </p:spPr>
      </p:pic>
      <p:pic>
        <p:nvPicPr>
          <p:cNvPr id="3079"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82074" y="1646645"/>
            <a:ext cx="3784077" cy="34645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Slide Number Placeholder 2"/>
          <p:cNvSpPr>
            <a:spLocks noGrp="1"/>
          </p:cNvSpPr>
          <p:nvPr>
            <p:ph type="sldNum" sz="quarter" idx="12"/>
          </p:nvPr>
        </p:nvSpPr>
        <p:spPr/>
        <p:txBody>
          <a:bodyPr/>
          <a:lstStyle/>
          <a:p>
            <a:fld id="{5212C905-FF40-4437-BDDD-7BDE312C732D}" type="slidenum">
              <a:rPr lang="en-US" smtClean="0"/>
              <a:t>18</a:t>
            </a:fld>
            <a:endParaRPr lang="en-US" dirty="0"/>
          </a:p>
        </p:txBody>
      </p:sp>
      <p:sp>
        <p:nvSpPr>
          <p:cNvPr id="6" name="Title 1"/>
          <p:cNvSpPr txBox="1">
            <a:spLocks/>
          </p:cNvSpPr>
          <p:nvPr/>
        </p:nvSpPr>
        <p:spPr>
          <a:xfrm>
            <a:off x="0" y="0"/>
            <a:ext cx="12192000" cy="8462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dirty="0"/>
              <a:t>Creating Ground Truth Data</a:t>
            </a:r>
          </a:p>
        </p:txBody>
      </p:sp>
    </p:spTree>
    <p:extLst>
      <p:ext uri="{BB962C8B-B14F-4D97-AF65-F5344CB8AC3E}">
        <p14:creationId xmlns:p14="http://schemas.microsoft.com/office/powerpoint/2010/main" val="41783782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1BF3B-2D51-F54D-87F6-82C8940C20DA}"/>
              </a:ext>
            </a:extLst>
          </p:cNvPr>
          <p:cNvSpPr>
            <a:spLocks noGrp="1"/>
          </p:cNvSpPr>
          <p:nvPr>
            <p:ph type="title"/>
          </p:nvPr>
        </p:nvSpPr>
        <p:spPr>
          <a:xfrm>
            <a:off x="838200" y="461395"/>
            <a:ext cx="10515600" cy="771788"/>
          </a:xfrm>
        </p:spPr>
        <p:txBody>
          <a:bodyPr>
            <a:normAutofit fontScale="90000"/>
          </a:bodyPr>
          <a:lstStyle/>
          <a:p>
            <a:pPr algn="ctr"/>
            <a:br>
              <a:rPr lang="en-US" sz="3200" b="1" dirty="0">
                <a:solidFill>
                  <a:schemeClr val="tx2"/>
                </a:solidFill>
                <a:latin typeface="+mn-lt"/>
              </a:rPr>
            </a:br>
            <a:br>
              <a:rPr lang="en-US" sz="3200" b="1" dirty="0">
                <a:solidFill>
                  <a:schemeClr val="tx2"/>
                </a:solidFill>
                <a:latin typeface="+mn-lt"/>
              </a:rPr>
            </a:br>
            <a:br>
              <a:rPr lang="en-US" sz="3200" b="1" dirty="0">
                <a:solidFill>
                  <a:schemeClr val="tx2"/>
                </a:solidFill>
                <a:latin typeface="+mn-lt"/>
              </a:rPr>
            </a:br>
            <a:r>
              <a:rPr lang="en-US" dirty="0"/>
              <a:t>Evaluating output</a:t>
            </a:r>
            <a:br>
              <a:rPr lang="en-US" sz="3200" b="1" dirty="0">
                <a:solidFill>
                  <a:schemeClr val="tx2"/>
                </a:solidFill>
                <a:latin typeface="+mn-lt"/>
              </a:rPr>
            </a:br>
            <a:br>
              <a:rPr lang="en-US" sz="3200" b="1" dirty="0">
                <a:latin typeface="+mn-lt"/>
              </a:rPr>
            </a:br>
            <a:br>
              <a:rPr lang="en-US" sz="3200" b="1" dirty="0">
                <a:latin typeface="+mn-lt"/>
              </a:rPr>
            </a:br>
            <a:r>
              <a:rPr lang="en-US" sz="3200" b="1" dirty="0">
                <a:latin typeface="+mn-lt"/>
              </a:rPr>
              <a:t>How often did OCR results match the Ground Truth?</a:t>
            </a:r>
          </a:p>
        </p:txBody>
      </p:sp>
      <p:sp>
        <p:nvSpPr>
          <p:cNvPr id="3"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19</a:t>
            </a:fld>
            <a:endParaRPr lang="en-US" sz="1200" dirty="0">
              <a:solidFill>
                <a:schemeClr val="bg2">
                  <a:lumMod val="50000"/>
                </a:schemeClr>
              </a:solidFill>
            </a:endParaRPr>
          </a:p>
        </p:txBody>
      </p:sp>
    </p:spTree>
    <p:extLst>
      <p:ext uri="{BB962C8B-B14F-4D97-AF65-F5344CB8AC3E}">
        <p14:creationId xmlns:p14="http://schemas.microsoft.com/office/powerpoint/2010/main" val="3011479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8810" y="500062"/>
            <a:ext cx="10515600" cy="1325563"/>
          </a:xfrm>
        </p:spPr>
        <p:txBody>
          <a:bodyPr/>
          <a:lstStyle/>
          <a:p>
            <a:r>
              <a:rPr lang="en-US" dirty="0"/>
              <a:t>Overview</a:t>
            </a:r>
          </a:p>
        </p:txBody>
      </p:sp>
      <p:sp>
        <p:nvSpPr>
          <p:cNvPr id="3" name="Content Placeholder 2"/>
          <p:cNvSpPr>
            <a:spLocks noGrp="1"/>
          </p:cNvSpPr>
          <p:nvPr>
            <p:ph idx="1"/>
          </p:nvPr>
        </p:nvSpPr>
        <p:spPr/>
        <p:txBody>
          <a:bodyPr>
            <a:normAutofit/>
          </a:bodyPr>
          <a:lstStyle/>
          <a:p>
            <a:pPr>
              <a:lnSpc>
                <a:spcPct val="150000"/>
              </a:lnSpc>
            </a:pPr>
            <a:r>
              <a:rPr lang="en-US" dirty="0"/>
              <a:t>Background</a:t>
            </a:r>
          </a:p>
          <a:p>
            <a:pPr>
              <a:lnSpc>
                <a:spcPct val="150000"/>
              </a:lnSpc>
            </a:pPr>
            <a:r>
              <a:rPr lang="en-US" dirty="0"/>
              <a:t>Record linkage at the Census Bureau</a:t>
            </a:r>
          </a:p>
          <a:p>
            <a:pPr>
              <a:lnSpc>
                <a:spcPct val="150000"/>
              </a:lnSpc>
            </a:pPr>
            <a:r>
              <a:rPr lang="en-US" dirty="0"/>
              <a:t>Pilot project results</a:t>
            </a:r>
          </a:p>
          <a:p>
            <a:pPr>
              <a:lnSpc>
                <a:spcPct val="150000"/>
              </a:lnSpc>
            </a:pPr>
            <a:r>
              <a:rPr lang="en-US" dirty="0"/>
              <a:t>Project status</a:t>
            </a:r>
          </a:p>
          <a:p>
            <a:endParaRPr lang="en-US" dirty="0"/>
          </a:p>
        </p:txBody>
      </p:sp>
      <p:sp>
        <p:nvSpPr>
          <p:cNvPr id="4" name="Slide Number Placeholder 3"/>
          <p:cNvSpPr>
            <a:spLocks noGrp="1"/>
          </p:cNvSpPr>
          <p:nvPr>
            <p:ph type="sldNum" sz="quarter" idx="12"/>
          </p:nvPr>
        </p:nvSpPr>
        <p:spPr>
          <a:xfrm>
            <a:off x="8610600" y="6356350"/>
            <a:ext cx="2743200" cy="365125"/>
          </a:xfrm>
        </p:spPr>
        <p:txBody>
          <a:bodyPr/>
          <a:lstStyle/>
          <a:p>
            <a:fld id="{FC649117-64B0-4023-9060-0C3781C98B90}" type="slidenum">
              <a:rPr lang="en-US" smtClean="0">
                <a:solidFill>
                  <a:schemeClr val="bg2">
                    <a:lumMod val="50000"/>
                  </a:schemeClr>
                </a:solidFill>
              </a:rPr>
              <a:t>2</a:t>
            </a:fld>
            <a:endParaRPr lang="en-US" dirty="0">
              <a:solidFill>
                <a:schemeClr val="bg2">
                  <a:lumMod val="50000"/>
                </a:schemeClr>
              </a:solidFill>
            </a:endParaRPr>
          </a:p>
        </p:txBody>
      </p:sp>
    </p:spTree>
    <p:extLst>
      <p:ext uri="{BB962C8B-B14F-4D97-AF65-F5344CB8AC3E}">
        <p14:creationId xmlns:p14="http://schemas.microsoft.com/office/powerpoint/2010/main" val="15454540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1BF3B-2D51-F54D-87F6-82C8940C20DA}"/>
              </a:ext>
            </a:extLst>
          </p:cNvPr>
          <p:cNvSpPr>
            <a:spLocks noGrp="1"/>
          </p:cNvSpPr>
          <p:nvPr>
            <p:ph type="title"/>
          </p:nvPr>
        </p:nvSpPr>
        <p:spPr>
          <a:xfrm>
            <a:off x="838200" y="820235"/>
            <a:ext cx="10515600" cy="537552"/>
          </a:xfrm>
        </p:spPr>
        <p:txBody>
          <a:bodyPr>
            <a:normAutofit fontScale="90000"/>
          </a:bodyPr>
          <a:lstStyle/>
          <a:p>
            <a:pPr algn="ctr"/>
            <a:r>
              <a:rPr lang="en-US" sz="4900" dirty="0">
                <a:solidFill>
                  <a:schemeClr val="tx2"/>
                </a:solidFill>
              </a:rPr>
              <a:t>Evaluating output</a:t>
            </a:r>
            <a:br>
              <a:rPr lang="en-US" sz="3200" b="1" dirty="0">
                <a:solidFill>
                  <a:schemeClr val="tx2"/>
                </a:solidFill>
                <a:latin typeface="+mn-lt"/>
              </a:rPr>
            </a:br>
            <a:br>
              <a:rPr lang="en-US" sz="3200" b="1" dirty="0">
                <a:solidFill>
                  <a:schemeClr val="tx2"/>
                </a:solidFill>
                <a:latin typeface="+mn-lt"/>
              </a:rPr>
            </a:br>
            <a:br>
              <a:rPr lang="en-US" sz="3200" b="1" dirty="0">
                <a:latin typeface="+mn-lt"/>
              </a:rPr>
            </a:br>
            <a:r>
              <a:rPr lang="en-US" sz="3200" b="1" dirty="0">
                <a:latin typeface="+mn-lt"/>
              </a:rPr>
              <a:t>How often did OCR results match the Ground Truth?</a:t>
            </a:r>
          </a:p>
        </p:txBody>
      </p:sp>
      <p:graphicFrame>
        <p:nvGraphicFramePr>
          <p:cNvPr id="4" name="Content Placeholder 3">
            <a:extLst>
              <a:ext uri="{FF2B5EF4-FFF2-40B4-BE49-F238E27FC236}">
                <a16:creationId xmlns:a16="http://schemas.microsoft.com/office/drawing/2014/main" id="{869D94CC-902D-A14D-89EF-D980AFDBED7C}"/>
              </a:ext>
            </a:extLst>
          </p:cNvPr>
          <p:cNvGraphicFramePr>
            <a:graphicFrameLocks noGrp="1"/>
          </p:cNvGraphicFramePr>
          <p:nvPr>
            <p:ph idx="1"/>
          </p:nvPr>
        </p:nvGraphicFramePr>
        <p:xfrm>
          <a:off x="838200" y="2447990"/>
          <a:ext cx="10515600" cy="1889760"/>
        </p:xfrm>
        <a:graphic>
          <a:graphicData uri="http://schemas.openxmlformats.org/drawingml/2006/table">
            <a:tbl>
              <a:tblPr firstRow="1" bandRow="1">
                <a:tableStyleId>{5C22544A-7EE6-4342-B048-85BDC9FD1C3A}</a:tableStyleId>
              </a:tblPr>
              <a:tblGrid>
                <a:gridCol w="3300046">
                  <a:extLst>
                    <a:ext uri="{9D8B030D-6E8A-4147-A177-3AD203B41FA5}">
                      <a16:colId xmlns:a16="http://schemas.microsoft.com/office/drawing/2014/main" val="714127506"/>
                    </a:ext>
                  </a:extLst>
                </a:gridCol>
                <a:gridCol w="2426677">
                  <a:extLst>
                    <a:ext uri="{9D8B030D-6E8A-4147-A177-3AD203B41FA5}">
                      <a16:colId xmlns:a16="http://schemas.microsoft.com/office/drawing/2014/main" val="4243852141"/>
                    </a:ext>
                  </a:extLst>
                </a:gridCol>
                <a:gridCol w="2813539">
                  <a:extLst>
                    <a:ext uri="{9D8B030D-6E8A-4147-A177-3AD203B41FA5}">
                      <a16:colId xmlns:a16="http://schemas.microsoft.com/office/drawing/2014/main" val="2050197869"/>
                    </a:ext>
                  </a:extLst>
                </a:gridCol>
                <a:gridCol w="1975338">
                  <a:extLst>
                    <a:ext uri="{9D8B030D-6E8A-4147-A177-3AD203B41FA5}">
                      <a16:colId xmlns:a16="http://schemas.microsoft.com/office/drawing/2014/main" val="2562676599"/>
                    </a:ext>
                  </a:extLst>
                </a:gridCol>
              </a:tblGrid>
              <a:tr h="370840">
                <a:tc>
                  <a:txBody>
                    <a:bodyPr/>
                    <a:lstStyle/>
                    <a:p>
                      <a:endParaRPr lang="en-US" sz="2000" dirty="0"/>
                    </a:p>
                  </a:txBody>
                  <a:tcPr/>
                </a:tc>
                <a:tc>
                  <a:txBody>
                    <a:bodyPr/>
                    <a:lstStyle/>
                    <a:p>
                      <a:pPr algn="ctr"/>
                      <a:r>
                        <a:rPr lang="en-US" sz="2000" dirty="0"/>
                        <a:t>exact match</a:t>
                      </a:r>
                    </a:p>
                  </a:txBody>
                  <a:tcPr/>
                </a:tc>
                <a:tc>
                  <a:txBody>
                    <a:bodyPr/>
                    <a:lstStyle/>
                    <a:p>
                      <a:pPr algn="ctr"/>
                      <a:endParaRPr lang="en-US" sz="2000" dirty="0"/>
                    </a:p>
                    <a:p>
                      <a:pPr algn="ctr"/>
                      <a:endParaRPr lang="en-US" sz="2000" dirty="0"/>
                    </a:p>
                  </a:txBody>
                  <a:tcPr/>
                </a:tc>
                <a:tc>
                  <a:txBody>
                    <a:bodyPr/>
                    <a:lstStyle/>
                    <a:p>
                      <a:pPr algn="ctr"/>
                      <a:r>
                        <a:rPr lang="en-US" sz="2000"/>
                        <a:t>n</a:t>
                      </a:r>
                    </a:p>
                  </a:txBody>
                  <a:tcPr/>
                </a:tc>
                <a:extLst>
                  <a:ext uri="{0D108BD9-81ED-4DB2-BD59-A6C34878D82A}">
                    <a16:rowId xmlns:a16="http://schemas.microsoft.com/office/drawing/2014/main" val="3615280064"/>
                  </a:ext>
                </a:extLst>
              </a:tr>
              <a:tr h="370840">
                <a:tc>
                  <a:txBody>
                    <a:bodyPr/>
                    <a:lstStyle/>
                    <a:p>
                      <a:r>
                        <a:rPr lang="en-US" sz="2000" b="0" dirty="0"/>
                        <a:t>Age</a:t>
                      </a:r>
                    </a:p>
                  </a:txBody>
                  <a:tcPr/>
                </a:tc>
                <a:tc>
                  <a:txBody>
                    <a:bodyPr/>
                    <a:lstStyle/>
                    <a:p>
                      <a:pPr algn="ctr"/>
                      <a:r>
                        <a:rPr lang="en-US" sz="2000" b="0" dirty="0"/>
                        <a:t>95%</a:t>
                      </a:r>
                    </a:p>
                  </a:txBody>
                  <a:tcPr/>
                </a:tc>
                <a:tc>
                  <a:txBody>
                    <a:bodyPr/>
                    <a:lstStyle/>
                    <a:p>
                      <a:pPr algn="ctr"/>
                      <a:endParaRPr lang="en-US" sz="2000" b="0" dirty="0"/>
                    </a:p>
                  </a:txBody>
                  <a:tcPr/>
                </a:tc>
                <a:tc>
                  <a:txBody>
                    <a:bodyPr/>
                    <a:lstStyle/>
                    <a:p>
                      <a:pPr algn="ctr"/>
                      <a:r>
                        <a:rPr lang="en-US" sz="2000" b="0" dirty="0"/>
                        <a:t>8,900</a:t>
                      </a:r>
                    </a:p>
                  </a:txBody>
                  <a:tcPr/>
                </a:tc>
                <a:extLst>
                  <a:ext uri="{0D108BD9-81ED-4DB2-BD59-A6C34878D82A}">
                    <a16:rowId xmlns:a16="http://schemas.microsoft.com/office/drawing/2014/main" val="91646903"/>
                  </a:ext>
                </a:extLst>
              </a:tr>
              <a:tr h="370840">
                <a:tc>
                  <a:txBody>
                    <a:bodyPr/>
                    <a:lstStyle/>
                    <a:p>
                      <a:endParaRPr lang="en-US" sz="2000" b="0" dirty="0"/>
                    </a:p>
                  </a:txBody>
                  <a:tcPr/>
                </a:tc>
                <a:tc>
                  <a:txBody>
                    <a:bodyPr/>
                    <a:lstStyle/>
                    <a:p>
                      <a:pPr algn="ctr"/>
                      <a:endParaRPr lang="en-US" sz="2000" b="0" dirty="0"/>
                    </a:p>
                  </a:txBody>
                  <a:tcPr/>
                </a:tc>
                <a:tc>
                  <a:txBody>
                    <a:bodyPr/>
                    <a:lstStyle/>
                    <a:p>
                      <a:pPr algn="ctr"/>
                      <a:endParaRPr lang="en-US" sz="2000" b="0" dirty="0"/>
                    </a:p>
                  </a:txBody>
                  <a:tcPr/>
                </a:tc>
                <a:tc>
                  <a:txBody>
                    <a:bodyPr/>
                    <a:lstStyle/>
                    <a:p>
                      <a:pPr algn="ctr"/>
                      <a:endParaRPr lang="en-US" sz="2000" b="0" dirty="0"/>
                    </a:p>
                  </a:txBody>
                  <a:tcPr/>
                </a:tc>
                <a:extLst>
                  <a:ext uri="{0D108BD9-81ED-4DB2-BD59-A6C34878D82A}">
                    <a16:rowId xmlns:a16="http://schemas.microsoft.com/office/drawing/2014/main" val="164246538"/>
                  </a:ext>
                </a:extLst>
              </a:tr>
              <a:tr h="370840">
                <a:tc>
                  <a:txBody>
                    <a:bodyPr/>
                    <a:lstStyle/>
                    <a:p>
                      <a:endParaRPr lang="en-US" sz="2000" b="0" dirty="0"/>
                    </a:p>
                  </a:txBody>
                  <a:tcPr/>
                </a:tc>
                <a:tc>
                  <a:txBody>
                    <a:bodyPr/>
                    <a:lstStyle/>
                    <a:p>
                      <a:pPr algn="ctr"/>
                      <a:endParaRPr lang="en-US" sz="2000" b="0" dirty="0"/>
                    </a:p>
                  </a:txBody>
                  <a:tcPr/>
                </a:tc>
                <a:tc>
                  <a:txBody>
                    <a:bodyPr/>
                    <a:lstStyle/>
                    <a:p>
                      <a:pPr algn="ctr"/>
                      <a:endParaRPr lang="en-US" sz="2000" b="0" dirty="0"/>
                    </a:p>
                  </a:txBody>
                  <a:tcPr/>
                </a:tc>
                <a:tc>
                  <a:txBody>
                    <a:bodyPr/>
                    <a:lstStyle/>
                    <a:p>
                      <a:pPr algn="ctr"/>
                      <a:endParaRPr lang="en-US" sz="2000" b="0" dirty="0"/>
                    </a:p>
                  </a:txBody>
                  <a:tcPr/>
                </a:tc>
                <a:extLst>
                  <a:ext uri="{0D108BD9-81ED-4DB2-BD59-A6C34878D82A}">
                    <a16:rowId xmlns:a16="http://schemas.microsoft.com/office/drawing/2014/main" val="467144120"/>
                  </a:ext>
                </a:extLst>
              </a:tr>
            </a:tbl>
          </a:graphicData>
        </a:graphic>
      </p:graphicFrame>
      <p:sp>
        <p:nvSpPr>
          <p:cNvPr id="5"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20</a:t>
            </a:fld>
            <a:endParaRPr lang="en-US" sz="1200" dirty="0">
              <a:solidFill>
                <a:schemeClr val="bg2">
                  <a:lumMod val="50000"/>
                </a:schemeClr>
              </a:solidFill>
            </a:endParaRPr>
          </a:p>
        </p:txBody>
      </p:sp>
    </p:spTree>
    <p:extLst>
      <p:ext uri="{BB962C8B-B14F-4D97-AF65-F5344CB8AC3E}">
        <p14:creationId xmlns:p14="http://schemas.microsoft.com/office/powerpoint/2010/main" val="39997251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1BF3B-2D51-F54D-87F6-82C8940C20DA}"/>
              </a:ext>
            </a:extLst>
          </p:cNvPr>
          <p:cNvSpPr>
            <a:spLocks noGrp="1"/>
          </p:cNvSpPr>
          <p:nvPr>
            <p:ph type="title"/>
          </p:nvPr>
        </p:nvSpPr>
        <p:spPr>
          <a:xfrm>
            <a:off x="838200" y="820235"/>
            <a:ext cx="10515600" cy="537552"/>
          </a:xfrm>
        </p:spPr>
        <p:txBody>
          <a:bodyPr>
            <a:normAutofit fontScale="90000"/>
          </a:bodyPr>
          <a:lstStyle/>
          <a:p>
            <a:pPr algn="ctr"/>
            <a:r>
              <a:rPr lang="en-US" dirty="0"/>
              <a:t>Evaluating output</a:t>
            </a:r>
            <a:br>
              <a:rPr lang="en-US" sz="3200" b="1" dirty="0">
                <a:solidFill>
                  <a:schemeClr val="tx2"/>
                </a:solidFill>
                <a:latin typeface="+mn-lt"/>
              </a:rPr>
            </a:br>
            <a:br>
              <a:rPr lang="en-US" sz="3200" b="1" dirty="0">
                <a:solidFill>
                  <a:schemeClr val="tx2"/>
                </a:solidFill>
                <a:latin typeface="+mn-lt"/>
              </a:rPr>
            </a:br>
            <a:br>
              <a:rPr lang="en-US" sz="3200" b="1" dirty="0">
                <a:latin typeface="+mn-lt"/>
              </a:rPr>
            </a:br>
            <a:r>
              <a:rPr lang="en-US" sz="3200" b="1" dirty="0">
                <a:latin typeface="+mn-lt"/>
              </a:rPr>
              <a:t>How often did OCR results match the Ground Truth?</a:t>
            </a:r>
          </a:p>
        </p:txBody>
      </p:sp>
      <p:graphicFrame>
        <p:nvGraphicFramePr>
          <p:cNvPr id="4" name="Content Placeholder 3">
            <a:extLst>
              <a:ext uri="{FF2B5EF4-FFF2-40B4-BE49-F238E27FC236}">
                <a16:creationId xmlns:a16="http://schemas.microsoft.com/office/drawing/2014/main" id="{869D94CC-902D-A14D-89EF-D980AFDBED7C}"/>
              </a:ext>
            </a:extLst>
          </p:cNvPr>
          <p:cNvGraphicFramePr>
            <a:graphicFrameLocks noGrp="1"/>
          </p:cNvGraphicFramePr>
          <p:nvPr>
            <p:ph idx="1"/>
          </p:nvPr>
        </p:nvGraphicFramePr>
        <p:xfrm>
          <a:off x="838200" y="2447990"/>
          <a:ext cx="10515600" cy="1889760"/>
        </p:xfrm>
        <a:graphic>
          <a:graphicData uri="http://schemas.openxmlformats.org/drawingml/2006/table">
            <a:tbl>
              <a:tblPr firstRow="1" bandRow="1">
                <a:tableStyleId>{5C22544A-7EE6-4342-B048-85BDC9FD1C3A}</a:tableStyleId>
              </a:tblPr>
              <a:tblGrid>
                <a:gridCol w="3300046">
                  <a:extLst>
                    <a:ext uri="{9D8B030D-6E8A-4147-A177-3AD203B41FA5}">
                      <a16:colId xmlns:a16="http://schemas.microsoft.com/office/drawing/2014/main" val="714127506"/>
                    </a:ext>
                  </a:extLst>
                </a:gridCol>
                <a:gridCol w="2426677">
                  <a:extLst>
                    <a:ext uri="{9D8B030D-6E8A-4147-A177-3AD203B41FA5}">
                      <a16:colId xmlns:a16="http://schemas.microsoft.com/office/drawing/2014/main" val="4243852141"/>
                    </a:ext>
                  </a:extLst>
                </a:gridCol>
                <a:gridCol w="2813539">
                  <a:extLst>
                    <a:ext uri="{9D8B030D-6E8A-4147-A177-3AD203B41FA5}">
                      <a16:colId xmlns:a16="http://schemas.microsoft.com/office/drawing/2014/main" val="2050197869"/>
                    </a:ext>
                  </a:extLst>
                </a:gridCol>
                <a:gridCol w="1975338">
                  <a:extLst>
                    <a:ext uri="{9D8B030D-6E8A-4147-A177-3AD203B41FA5}">
                      <a16:colId xmlns:a16="http://schemas.microsoft.com/office/drawing/2014/main" val="2562676599"/>
                    </a:ext>
                  </a:extLst>
                </a:gridCol>
              </a:tblGrid>
              <a:tr h="370840">
                <a:tc>
                  <a:txBody>
                    <a:bodyPr/>
                    <a:lstStyle/>
                    <a:p>
                      <a:endParaRPr lang="en-US" sz="2000" dirty="0"/>
                    </a:p>
                  </a:txBody>
                  <a:tcPr/>
                </a:tc>
                <a:tc>
                  <a:txBody>
                    <a:bodyPr/>
                    <a:lstStyle/>
                    <a:p>
                      <a:pPr algn="ctr"/>
                      <a:r>
                        <a:rPr lang="en-US" sz="2000" dirty="0"/>
                        <a:t>exact match</a:t>
                      </a:r>
                    </a:p>
                  </a:txBody>
                  <a:tcPr/>
                </a:tc>
                <a:tc>
                  <a:txBody>
                    <a:bodyPr/>
                    <a:lstStyle/>
                    <a:p>
                      <a:pPr algn="ctr"/>
                      <a:endParaRPr lang="en-US" sz="2000" dirty="0"/>
                    </a:p>
                    <a:p>
                      <a:pPr algn="ctr"/>
                      <a:endParaRPr lang="en-US" sz="2000" dirty="0"/>
                    </a:p>
                  </a:txBody>
                  <a:tcPr/>
                </a:tc>
                <a:tc>
                  <a:txBody>
                    <a:bodyPr/>
                    <a:lstStyle/>
                    <a:p>
                      <a:pPr algn="ctr"/>
                      <a:r>
                        <a:rPr lang="en-US" sz="2000"/>
                        <a:t>n</a:t>
                      </a:r>
                    </a:p>
                  </a:txBody>
                  <a:tcPr/>
                </a:tc>
                <a:extLst>
                  <a:ext uri="{0D108BD9-81ED-4DB2-BD59-A6C34878D82A}">
                    <a16:rowId xmlns:a16="http://schemas.microsoft.com/office/drawing/2014/main" val="3615280064"/>
                  </a:ext>
                </a:extLst>
              </a:tr>
              <a:tr h="370840">
                <a:tc>
                  <a:txBody>
                    <a:bodyPr/>
                    <a:lstStyle/>
                    <a:p>
                      <a:r>
                        <a:rPr lang="en-US" sz="2000" b="0" dirty="0"/>
                        <a:t>Age</a:t>
                      </a:r>
                    </a:p>
                  </a:txBody>
                  <a:tcPr/>
                </a:tc>
                <a:tc>
                  <a:txBody>
                    <a:bodyPr/>
                    <a:lstStyle/>
                    <a:p>
                      <a:pPr algn="ctr"/>
                      <a:r>
                        <a:rPr lang="en-US" sz="2000" b="0" dirty="0"/>
                        <a:t>95%</a:t>
                      </a:r>
                    </a:p>
                  </a:txBody>
                  <a:tcPr/>
                </a:tc>
                <a:tc>
                  <a:txBody>
                    <a:bodyPr/>
                    <a:lstStyle/>
                    <a:p>
                      <a:pPr algn="ctr"/>
                      <a:endParaRPr lang="en-US" sz="2000" b="0" dirty="0"/>
                    </a:p>
                  </a:txBody>
                  <a:tcPr/>
                </a:tc>
                <a:tc>
                  <a:txBody>
                    <a:bodyPr/>
                    <a:lstStyle/>
                    <a:p>
                      <a:pPr algn="ctr"/>
                      <a:r>
                        <a:rPr lang="en-US" sz="2000" b="0" dirty="0"/>
                        <a:t>8,900</a:t>
                      </a:r>
                    </a:p>
                  </a:txBody>
                  <a:tcPr/>
                </a:tc>
                <a:extLst>
                  <a:ext uri="{0D108BD9-81ED-4DB2-BD59-A6C34878D82A}">
                    <a16:rowId xmlns:a16="http://schemas.microsoft.com/office/drawing/2014/main" val="91646903"/>
                  </a:ext>
                </a:extLst>
              </a:tr>
              <a:tr h="370840">
                <a:tc>
                  <a:txBody>
                    <a:bodyPr/>
                    <a:lstStyle/>
                    <a:p>
                      <a:r>
                        <a:rPr lang="en-US" sz="2000" b="0" dirty="0"/>
                        <a:t>Last</a:t>
                      </a:r>
                      <a:r>
                        <a:rPr lang="en-US" sz="2000" b="0" baseline="0" dirty="0"/>
                        <a:t> Name</a:t>
                      </a:r>
                      <a:endParaRPr lang="en-US" sz="2000" b="0" dirty="0"/>
                    </a:p>
                  </a:txBody>
                  <a:tcPr/>
                </a:tc>
                <a:tc>
                  <a:txBody>
                    <a:bodyPr/>
                    <a:lstStyle/>
                    <a:p>
                      <a:pPr algn="ctr"/>
                      <a:r>
                        <a:rPr lang="en-US" sz="2000" b="0" dirty="0"/>
                        <a:t>82%</a:t>
                      </a:r>
                    </a:p>
                  </a:txBody>
                  <a:tcPr/>
                </a:tc>
                <a:tc>
                  <a:txBody>
                    <a:bodyPr/>
                    <a:lstStyle/>
                    <a:p>
                      <a:pPr algn="ctr"/>
                      <a:endParaRPr lang="en-US" sz="2000" b="0" dirty="0"/>
                    </a:p>
                  </a:txBody>
                  <a:tcPr/>
                </a:tc>
                <a:tc>
                  <a:txBody>
                    <a:bodyPr/>
                    <a:lstStyle/>
                    <a:p>
                      <a:pPr algn="ctr"/>
                      <a:r>
                        <a:rPr lang="en-US" sz="2000" b="0" dirty="0"/>
                        <a:t>8,850</a:t>
                      </a:r>
                    </a:p>
                  </a:txBody>
                  <a:tcPr/>
                </a:tc>
                <a:extLst>
                  <a:ext uri="{0D108BD9-81ED-4DB2-BD59-A6C34878D82A}">
                    <a16:rowId xmlns:a16="http://schemas.microsoft.com/office/drawing/2014/main" val="164246538"/>
                  </a:ext>
                </a:extLst>
              </a:tr>
              <a:tr h="370840">
                <a:tc>
                  <a:txBody>
                    <a:bodyPr/>
                    <a:lstStyle/>
                    <a:p>
                      <a:endParaRPr lang="en-US" sz="2000" b="0" dirty="0"/>
                    </a:p>
                  </a:txBody>
                  <a:tcPr/>
                </a:tc>
                <a:tc>
                  <a:txBody>
                    <a:bodyPr/>
                    <a:lstStyle/>
                    <a:p>
                      <a:pPr algn="ctr"/>
                      <a:endParaRPr lang="en-US" sz="2000" b="0" dirty="0"/>
                    </a:p>
                  </a:txBody>
                  <a:tcPr/>
                </a:tc>
                <a:tc>
                  <a:txBody>
                    <a:bodyPr/>
                    <a:lstStyle/>
                    <a:p>
                      <a:pPr algn="ctr"/>
                      <a:endParaRPr lang="en-US" sz="2000" b="0" dirty="0"/>
                    </a:p>
                  </a:txBody>
                  <a:tcPr/>
                </a:tc>
                <a:tc>
                  <a:txBody>
                    <a:bodyPr/>
                    <a:lstStyle/>
                    <a:p>
                      <a:pPr algn="ctr"/>
                      <a:endParaRPr lang="en-US" sz="2000" b="0" dirty="0"/>
                    </a:p>
                  </a:txBody>
                  <a:tcPr/>
                </a:tc>
                <a:extLst>
                  <a:ext uri="{0D108BD9-81ED-4DB2-BD59-A6C34878D82A}">
                    <a16:rowId xmlns:a16="http://schemas.microsoft.com/office/drawing/2014/main" val="467144120"/>
                  </a:ext>
                </a:extLst>
              </a:tr>
            </a:tbl>
          </a:graphicData>
        </a:graphic>
      </p:graphicFrame>
      <p:sp>
        <p:nvSpPr>
          <p:cNvPr id="5"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21</a:t>
            </a:fld>
            <a:endParaRPr lang="en-US" sz="1200" dirty="0">
              <a:solidFill>
                <a:schemeClr val="bg2">
                  <a:lumMod val="50000"/>
                </a:schemeClr>
              </a:solidFill>
            </a:endParaRPr>
          </a:p>
        </p:txBody>
      </p:sp>
      <p:sp>
        <p:nvSpPr>
          <p:cNvPr id="6" name="TextBox 5">
            <a:extLst>
              <a:ext uri="{FF2B5EF4-FFF2-40B4-BE49-F238E27FC236}">
                <a16:creationId xmlns:a16="http://schemas.microsoft.com/office/drawing/2014/main" id="{4C828443-CB9C-42A1-B9E9-17E8AC8AB82B}"/>
              </a:ext>
            </a:extLst>
          </p:cNvPr>
          <p:cNvSpPr txBox="1"/>
          <p:nvPr/>
        </p:nvSpPr>
        <p:spPr>
          <a:xfrm>
            <a:off x="1763786" y="6037765"/>
            <a:ext cx="8546284" cy="276999"/>
          </a:xfrm>
          <a:prstGeom prst="rect">
            <a:avLst/>
          </a:prstGeom>
          <a:noFill/>
        </p:spPr>
        <p:txBody>
          <a:bodyPr wrap="square">
            <a:spAutoFit/>
          </a:bodyPr>
          <a:lstStyle/>
          <a:p>
            <a:r>
              <a:rPr lang="en-US" sz="1200" dirty="0">
                <a:solidFill>
                  <a:schemeClr val="bg2">
                    <a:lumMod val="50000"/>
                  </a:schemeClr>
                </a:solidFill>
              </a:rPr>
              <a:t>*All results were approved for release by the Census Bureau’s Disclosure Review Board (CBDRB-FY21-ERD002-022).</a:t>
            </a:r>
          </a:p>
        </p:txBody>
      </p:sp>
    </p:spTree>
    <p:extLst>
      <p:ext uri="{BB962C8B-B14F-4D97-AF65-F5344CB8AC3E}">
        <p14:creationId xmlns:p14="http://schemas.microsoft.com/office/powerpoint/2010/main" val="32776731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1BF3B-2D51-F54D-87F6-82C8940C20DA}"/>
              </a:ext>
            </a:extLst>
          </p:cNvPr>
          <p:cNvSpPr>
            <a:spLocks noGrp="1"/>
          </p:cNvSpPr>
          <p:nvPr>
            <p:ph type="title"/>
          </p:nvPr>
        </p:nvSpPr>
        <p:spPr>
          <a:xfrm>
            <a:off x="838200" y="820235"/>
            <a:ext cx="10515600" cy="537552"/>
          </a:xfrm>
        </p:spPr>
        <p:txBody>
          <a:bodyPr>
            <a:normAutofit fontScale="90000"/>
          </a:bodyPr>
          <a:lstStyle/>
          <a:p>
            <a:pPr algn="ctr"/>
            <a:r>
              <a:rPr lang="en-US" dirty="0"/>
              <a:t>Evaluating output</a:t>
            </a:r>
            <a:br>
              <a:rPr lang="en-US" sz="3200" b="1" dirty="0">
                <a:solidFill>
                  <a:schemeClr val="tx2"/>
                </a:solidFill>
                <a:latin typeface="+mn-lt"/>
              </a:rPr>
            </a:br>
            <a:br>
              <a:rPr lang="en-US" sz="3200" b="1" dirty="0">
                <a:solidFill>
                  <a:schemeClr val="tx2"/>
                </a:solidFill>
                <a:latin typeface="+mn-lt"/>
              </a:rPr>
            </a:br>
            <a:br>
              <a:rPr lang="en-US" sz="3200" b="1" dirty="0">
                <a:latin typeface="+mn-lt"/>
              </a:rPr>
            </a:br>
            <a:r>
              <a:rPr lang="en-US" sz="3200" b="1" dirty="0">
                <a:latin typeface="+mn-lt"/>
              </a:rPr>
              <a:t>How often did OCR results match the Ground Truth?</a:t>
            </a:r>
          </a:p>
        </p:txBody>
      </p:sp>
      <p:graphicFrame>
        <p:nvGraphicFramePr>
          <p:cNvPr id="4" name="Content Placeholder 3">
            <a:extLst>
              <a:ext uri="{FF2B5EF4-FFF2-40B4-BE49-F238E27FC236}">
                <a16:creationId xmlns:a16="http://schemas.microsoft.com/office/drawing/2014/main" id="{869D94CC-902D-A14D-89EF-D980AFDBED7C}"/>
              </a:ext>
            </a:extLst>
          </p:cNvPr>
          <p:cNvGraphicFramePr>
            <a:graphicFrameLocks noGrp="1"/>
          </p:cNvGraphicFramePr>
          <p:nvPr>
            <p:ph idx="1"/>
          </p:nvPr>
        </p:nvGraphicFramePr>
        <p:xfrm>
          <a:off x="838200" y="2447990"/>
          <a:ext cx="10515600" cy="1889760"/>
        </p:xfrm>
        <a:graphic>
          <a:graphicData uri="http://schemas.openxmlformats.org/drawingml/2006/table">
            <a:tbl>
              <a:tblPr firstRow="1" bandRow="1">
                <a:tableStyleId>{5C22544A-7EE6-4342-B048-85BDC9FD1C3A}</a:tableStyleId>
              </a:tblPr>
              <a:tblGrid>
                <a:gridCol w="3300046">
                  <a:extLst>
                    <a:ext uri="{9D8B030D-6E8A-4147-A177-3AD203B41FA5}">
                      <a16:colId xmlns:a16="http://schemas.microsoft.com/office/drawing/2014/main" val="714127506"/>
                    </a:ext>
                  </a:extLst>
                </a:gridCol>
                <a:gridCol w="2426677">
                  <a:extLst>
                    <a:ext uri="{9D8B030D-6E8A-4147-A177-3AD203B41FA5}">
                      <a16:colId xmlns:a16="http://schemas.microsoft.com/office/drawing/2014/main" val="4243852141"/>
                    </a:ext>
                  </a:extLst>
                </a:gridCol>
                <a:gridCol w="2813539">
                  <a:extLst>
                    <a:ext uri="{9D8B030D-6E8A-4147-A177-3AD203B41FA5}">
                      <a16:colId xmlns:a16="http://schemas.microsoft.com/office/drawing/2014/main" val="2050197869"/>
                    </a:ext>
                  </a:extLst>
                </a:gridCol>
                <a:gridCol w="1975338">
                  <a:extLst>
                    <a:ext uri="{9D8B030D-6E8A-4147-A177-3AD203B41FA5}">
                      <a16:colId xmlns:a16="http://schemas.microsoft.com/office/drawing/2014/main" val="2562676599"/>
                    </a:ext>
                  </a:extLst>
                </a:gridCol>
              </a:tblGrid>
              <a:tr h="370840">
                <a:tc>
                  <a:txBody>
                    <a:bodyPr/>
                    <a:lstStyle/>
                    <a:p>
                      <a:endParaRPr lang="en-US" sz="2000" dirty="0"/>
                    </a:p>
                  </a:txBody>
                  <a:tcPr/>
                </a:tc>
                <a:tc>
                  <a:txBody>
                    <a:bodyPr/>
                    <a:lstStyle/>
                    <a:p>
                      <a:pPr algn="ctr"/>
                      <a:r>
                        <a:rPr lang="en-US" sz="2000" dirty="0"/>
                        <a:t>exact match</a:t>
                      </a:r>
                    </a:p>
                  </a:txBody>
                  <a:tcPr/>
                </a:tc>
                <a:tc>
                  <a:txBody>
                    <a:bodyPr/>
                    <a:lstStyle/>
                    <a:p>
                      <a:pPr algn="ctr"/>
                      <a:endParaRPr lang="en-US" sz="2000" dirty="0"/>
                    </a:p>
                    <a:p>
                      <a:pPr algn="ctr"/>
                      <a:endParaRPr lang="en-US" sz="2000" dirty="0"/>
                    </a:p>
                  </a:txBody>
                  <a:tcPr/>
                </a:tc>
                <a:tc>
                  <a:txBody>
                    <a:bodyPr/>
                    <a:lstStyle/>
                    <a:p>
                      <a:pPr algn="ctr"/>
                      <a:r>
                        <a:rPr lang="en-US" sz="2000"/>
                        <a:t>n</a:t>
                      </a:r>
                    </a:p>
                  </a:txBody>
                  <a:tcPr/>
                </a:tc>
                <a:extLst>
                  <a:ext uri="{0D108BD9-81ED-4DB2-BD59-A6C34878D82A}">
                    <a16:rowId xmlns:a16="http://schemas.microsoft.com/office/drawing/2014/main" val="3615280064"/>
                  </a:ext>
                </a:extLst>
              </a:tr>
              <a:tr h="370840">
                <a:tc>
                  <a:txBody>
                    <a:bodyPr/>
                    <a:lstStyle/>
                    <a:p>
                      <a:r>
                        <a:rPr lang="en-US" sz="2000" b="0" dirty="0"/>
                        <a:t>Age</a:t>
                      </a:r>
                    </a:p>
                  </a:txBody>
                  <a:tcPr/>
                </a:tc>
                <a:tc>
                  <a:txBody>
                    <a:bodyPr/>
                    <a:lstStyle/>
                    <a:p>
                      <a:pPr algn="ctr"/>
                      <a:r>
                        <a:rPr lang="en-US" sz="2000" b="0" dirty="0"/>
                        <a:t>95%</a:t>
                      </a:r>
                    </a:p>
                  </a:txBody>
                  <a:tcPr/>
                </a:tc>
                <a:tc>
                  <a:txBody>
                    <a:bodyPr/>
                    <a:lstStyle/>
                    <a:p>
                      <a:pPr algn="ctr"/>
                      <a:endParaRPr lang="en-US" sz="2000" b="0" dirty="0"/>
                    </a:p>
                  </a:txBody>
                  <a:tcPr/>
                </a:tc>
                <a:tc>
                  <a:txBody>
                    <a:bodyPr/>
                    <a:lstStyle/>
                    <a:p>
                      <a:pPr algn="ctr"/>
                      <a:r>
                        <a:rPr lang="en-US" sz="2000" b="0" dirty="0"/>
                        <a:t>8,900</a:t>
                      </a:r>
                    </a:p>
                  </a:txBody>
                  <a:tcPr/>
                </a:tc>
                <a:extLst>
                  <a:ext uri="{0D108BD9-81ED-4DB2-BD59-A6C34878D82A}">
                    <a16:rowId xmlns:a16="http://schemas.microsoft.com/office/drawing/2014/main" val="91646903"/>
                  </a:ext>
                </a:extLst>
              </a:tr>
              <a:tr h="370840">
                <a:tc>
                  <a:txBody>
                    <a:bodyPr/>
                    <a:lstStyle/>
                    <a:p>
                      <a:r>
                        <a:rPr lang="en-US" sz="2000" b="0" dirty="0"/>
                        <a:t>Last</a:t>
                      </a:r>
                      <a:r>
                        <a:rPr lang="en-US" sz="2000" b="0" baseline="0" dirty="0"/>
                        <a:t> Name</a:t>
                      </a:r>
                      <a:endParaRPr lang="en-US" sz="2000" b="0" dirty="0"/>
                    </a:p>
                  </a:txBody>
                  <a:tcPr/>
                </a:tc>
                <a:tc>
                  <a:txBody>
                    <a:bodyPr/>
                    <a:lstStyle/>
                    <a:p>
                      <a:pPr algn="ctr"/>
                      <a:r>
                        <a:rPr lang="en-US" sz="2000" b="0" dirty="0"/>
                        <a:t>82%</a:t>
                      </a:r>
                    </a:p>
                  </a:txBody>
                  <a:tcPr/>
                </a:tc>
                <a:tc>
                  <a:txBody>
                    <a:bodyPr/>
                    <a:lstStyle/>
                    <a:p>
                      <a:pPr algn="ctr"/>
                      <a:endParaRPr lang="en-US" sz="2000" b="0" dirty="0"/>
                    </a:p>
                  </a:txBody>
                  <a:tcPr/>
                </a:tc>
                <a:tc>
                  <a:txBody>
                    <a:bodyPr/>
                    <a:lstStyle/>
                    <a:p>
                      <a:pPr algn="ctr"/>
                      <a:r>
                        <a:rPr lang="en-US" sz="2000" b="0" dirty="0"/>
                        <a:t>8,850</a:t>
                      </a:r>
                    </a:p>
                  </a:txBody>
                  <a:tcPr/>
                </a:tc>
                <a:extLst>
                  <a:ext uri="{0D108BD9-81ED-4DB2-BD59-A6C34878D82A}">
                    <a16:rowId xmlns:a16="http://schemas.microsoft.com/office/drawing/2014/main" val="164246538"/>
                  </a:ext>
                </a:extLst>
              </a:tr>
              <a:tr h="370840">
                <a:tc>
                  <a:txBody>
                    <a:bodyPr/>
                    <a:lstStyle/>
                    <a:p>
                      <a:r>
                        <a:rPr lang="en-US" sz="2000" b="0" dirty="0"/>
                        <a:t>First Name</a:t>
                      </a:r>
                    </a:p>
                  </a:txBody>
                  <a:tcPr/>
                </a:tc>
                <a:tc>
                  <a:txBody>
                    <a:bodyPr/>
                    <a:lstStyle/>
                    <a:p>
                      <a:pPr algn="ctr"/>
                      <a:r>
                        <a:rPr lang="en-US" sz="2000" b="0" dirty="0"/>
                        <a:t>75%</a:t>
                      </a:r>
                    </a:p>
                  </a:txBody>
                  <a:tcPr/>
                </a:tc>
                <a:tc>
                  <a:txBody>
                    <a:bodyPr/>
                    <a:lstStyle/>
                    <a:p>
                      <a:pPr algn="ctr"/>
                      <a:endParaRPr lang="en-US" sz="2000" b="0" dirty="0"/>
                    </a:p>
                  </a:txBody>
                  <a:tcPr/>
                </a:tc>
                <a:tc>
                  <a:txBody>
                    <a:bodyPr/>
                    <a:lstStyle/>
                    <a:p>
                      <a:pPr algn="ctr"/>
                      <a:r>
                        <a:rPr lang="en-US" sz="2000" b="0" dirty="0"/>
                        <a:t>8,850</a:t>
                      </a:r>
                    </a:p>
                  </a:txBody>
                  <a:tcPr/>
                </a:tc>
                <a:extLst>
                  <a:ext uri="{0D108BD9-81ED-4DB2-BD59-A6C34878D82A}">
                    <a16:rowId xmlns:a16="http://schemas.microsoft.com/office/drawing/2014/main" val="467144120"/>
                  </a:ext>
                </a:extLst>
              </a:tr>
            </a:tbl>
          </a:graphicData>
        </a:graphic>
      </p:graphicFrame>
      <p:sp>
        <p:nvSpPr>
          <p:cNvPr id="5"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22</a:t>
            </a:fld>
            <a:endParaRPr lang="en-US" sz="1200" dirty="0">
              <a:solidFill>
                <a:schemeClr val="bg2">
                  <a:lumMod val="50000"/>
                </a:schemeClr>
              </a:solidFill>
            </a:endParaRPr>
          </a:p>
        </p:txBody>
      </p:sp>
      <p:sp>
        <p:nvSpPr>
          <p:cNvPr id="7" name="TextBox 6">
            <a:extLst>
              <a:ext uri="{FF2B5EF4-FFF2-40B4-BE49-F238E27FC236}">
                <a16:creationId xmlns:a16="http://schemas.microsoft.com/office/drawing/2014/main" id="{F8C1BB6C-80B7-4FDE-ABF5-44C0A7B6FBD2}"/>
              </a:ext>
            </a:extLst>
          </p:cNvPr>
          <p:cNvSpPr txBox="1"/>
          <p:nvPr/>
        </p:nvSpPr>
        <p:spPr>
          <a:xfrm>
            <a:off x="1763786" y="6037765"/>
            <a:ext cx="8546284" cy="276999"/>
          </a:xfrm>
          <a:prstGeom prst="rect">
            <a:avLst/>
          </a:prstGeom>
          <a:noFill/>
        </p:spPr>
        <p:txBody>
          <a:bodyPr wrap="square">
            <a:spAutoFit/>
          </a:bodyPr>
          <a:lstStyle/>
          <a:p>
            <a:r>
              <a:rPr lang="en-US" sz="1200" dirty="0">
                <a:solidFill>
                  <a:schemeClr val="bg2">
                    <a:lumMod val="50000"/>
                  </a:schemeClr>
                </a:solidFill>
              </a:rPr>
              <a:t>*All results were approved for release by the Census Bureau’s Disclosure Review Board (CBDRB-FY21-ERD002-022).</a:t>
            </a:r>
          </a:p>
        </p:txBody>
      </p:sp>
    </p:spTree>
    <p:extLst>
      <p:ext uri="{BB962C8B-B14F-4D97-AF65-F5344CB8AC3E}">
        <p14:creationId xmlns:p14="http://schemas.microsoft.com/office/powerpoint/2010/main" val="3404223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1BF3B-2D51-F54D-87F6-82C8940C20DA}"/>
              </a:ext>
            </a:extLst>
          </p:cNvPr>
          <p:cNvSpPr>
            <a:spLocks noGrp="1"/>
          </p:cNvSpPr>
          <p:nvPr>
            <p:ph type="title"/>
          </p:nvPr>
        </p:nvSpPr>
        <p:spPr>
          <a:xfrm>
            <a:off x="838200" y="820235"/>
            <a:ext cx="10515600" cy="537552"/>
          </a:xfrm>
        </p:spPr>
        <p:txBody>
          <a:bodyPr>
            <a:normAutofit fontScale="90000"/>
          </a:bodyPr>
          <a:lstStyle/>
          <a:p>
            <a:pPr algn="ctr"/>
            <a:r>
              <a:rPr lang="en-US" dirty="0"/>
              <a:t>Evaluating output</a:t>
            </a:r>
            <a:br>
              <a:rPr lang="en-US" sz="3200" b="1" dirty="0">
                <a:solidFill>
                  <a:schemeClr val="tx2"/>
                </a:solidFill>
                <a:latin typeface="+mn-lt"/>
              </a:rPr>
            </a:br>
            <a:br>
              <a:rPr lang="en-US" sz="3200" b="1" dirty="0">
                <a:solidFill>
                  <a:schemeClr val="tx2"/>
                </a:solidFill>
                <a:latin typeface="+mn-lt"/>
              </a:rPr>
            </a:br>
            <a:br>
              <a:rPr lang="en-US" sz="3200" b="1" dirty="0">
                <a:latin typeface="+mn-lt"/>
              </a:rPr>
            </a:br>
            <a:r>
              <a:rPr lang="en-US" sz="3200" b="1" dirty="0">
                <a:latin typeface="+mn-lt"/>
              </a:rPr>
              <a:t>How often did OCR results match the Ground Truth?</a:t>
            </a:r>
          </a:p>
        </p:txBody>
      </p:sp>
      <p:graphicFrame>
        <p:nvGraphicFramePr>
          <p:cNvPr id="4" name="Content Placeholder 3">
            <a:extLst>
              <a:ext uri="{FF2B5EF4-FFF2-40B4-BE49-F238E27FC236}">
                <a16:creationId xmlns:a16="http://schemas.microsoft.com/office/drawing/2014/main" id="{869D94CC-902D-A14D-89EF-D980AFDBED7C}"/>
              </a:ext>
            </a:extLst>
          </p:cNvPr>
          <p:cNvGraphicFramePr>
            <a:graphicFrameLocks noGrp="1"/>
          </p:cNvGraphicFramePr>
          <p:nvPr>
            <p:ph idx="1"/>
          </p:nvPr>
        </p:nvGraphicFramePr>
        <p:xfrm>
          <a:off x="838200" y="2447990"/>
          <a:ext cx="10515600" cy="1889760"/>
        </p:xfrm>
        <a:graphic>
          <a:graphicData uri="http://schemas.openxmlformats.org/drawingml/2006/table">
            <a:tbl>
              <a:tblPr firstRow="1" bandRow="1">
                <a:tableStyleId>{5C22544A-7EE6-4342-B048-85BDC9FD1C3A}</a:tableStyleId>
              </a:tblPr>
              <a:tblGrid>
                <a:gridCol w="3300046">
                  <a:extLst>
                    <a:ext uri="{9D8B030D-6E8A-4147-A177-3AD203B41FA5}">
                      <a16:colId xmlns:a16="http://schemas.microsoft.com/office/drawing/2014/main" val="714127506"/>
                    </a:ext>
                  </a:extLst>
                </a:gridCol>
                <a:gridCol w="2426677">
                  <a:extLst>
                    <a:ext uri="{9D8B030D-6E8A-4147-A177-3AD203B41FA5}">
                      <a16:colId xmlns:a16="http://schemas.microsoft.com/office/drawing/2014/main" val="4243852141"/>
                    </a:ext>
                  </a:extLst>
                </a:gridCol>
                <a:gridCol w="2813539">
                  <a:extLst>
                    <a:ext uri="{9D8B030D-6E8A-4147-A177-3AD203B41FA5}">
                      <a16:colId xmlns:a16="http://schemas.microsoft.com/office/drawing/2014/main" val="2050197869"/>
                    </a:ext>
                  </a:extLst>
                </a:gridCol>
                <a:gridCol w="1975338">
                  <a:extLst>
                    <a:ext uri="{9D8B030D-6E8A-4147-A177-3AD203B41FA5}">
                      <a16:colId xmlns:a16="http://schemas.microsoft.com/office/drawing/2014/main" val="2562676599"/>
                    </a:ext>
                  </a:extLst>
                </a:gridCol>
              </a:tblGrid>
              <a:tr h="370840">
                <a:tc>
                  <a:txBody>
                    <a:bodyPr/>
                    <a:lstStyle/>
                    <a:p>
                      <a:endParaRPr lang="en-US" sz="2000" dirty="0"/>
                    </a:p>
                  </a:txBody>
                  <a:tcPr/>
                </a:tc>
                <a:tc>
                  <a:txBody>
                    <a:bodyPr/>
                    <a:lstStyle/>
                    <a:p>
                      <a:pPr algn="ctr"/>
                      <a:r>
                        <a:rPr lang="en-US" sz="2000" dirty="0"/>
                        <a:t>exact match</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aseline="0" dirty="0"/>
                        <a:t>very similar*</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000" dirty="0"/>
                    </a:p>
                  </a:txBody>
                  <a:tcPr/>
                </a:tc>
                <a:tc>
                  <a:txBody>
                    <a:bodyPr/>
                    <a:lstStyle/>
                    <a:p>
                      <a:pPr algn="ctr"/>
                      <a:r>
                        <a:rPr lang="en-US" sz="2000" dirty="0"/>
                        <a:t>n</a:t>
                      </a:r>
                    </a:p>
                  </a:txBody>
                  <a:tcPr/>
                </a:tc>
                <a:extLst>
                  <a:ext uri="{0D108BD9-81ED-4DB2-BD59-A6C34878D82A}">
                    <a16:rowId xmlns:a16="http://schemas.microsoft.com/office/drawing/2014/main" val="3615280064"/>
                  </a:ext>
                </a:extLst>
              </a:tr>
              <a:tr h="370840">
                <a:tc>
                  <a:txBody>
                    <a:bodyPr/>
                    <a:lstStyle/>
                    <a:p>
                      <a:r>
                        <a:rPr lang="en-US" sz="2000" b="0" dirty="0"/>
                        <a:t>Age</a:t>
                      </a:r>
                    </a:p>
                  </a:txBody>
                  <a:tcPr/>
                </a:tc>
                <a:tc>
                  <a:txBody>
                    <a:bodyPr/>
                    <a:lstStyle/>
                    <a:p>
                      <a:pPr algn="ctr"/>
                      <a:r>
                        <a:rPr lang="en-US" sz="2000" b="0" dirty="0"/>
                        <a:t>95%</a:t>
                      </a:r>
                    </a:p>
                  </a:txBody>
                  <a:tcPr/>
                </a:tc>
                <a:tc>
                  <a:txBody>
                    <a:bodyPr/>
                    <a:lstStyle/>
                    <a:p>
                      <a:pPr algn="ctr"/>
                      <a:endParaRPr lang="en-US" sz="2000" b="0" dirty="0"/>
                    </a:p>
                  </a:txBody>
                  <a:tcPr/>
                </a:tc>
                <a:tc>
                  <a:txBody>
                    <a:bodyPr/>
                    <a:lstStyle/>
                    <a:p>
                      <a:pPr algn="ctr"/>
                      <a:r>
                        <a:rPr lang="en-US" sz="2000" b="0" dirty="0"/>
                        <a:t>8,900</a:t>
                      </a:r>
                    </a:p>
                  </a:txBody>
                  <a:tcPr/>
                </a:tc>
                <a:extLst>
                  <a:ext uri="{0D108BD9-81ED-4DB2-BD59-A6C34878D82A}">
                    <a16:rowId xmlns:a16="http://schemas.microsoft.com/office/drawing/2014/main" val="91646903"/>
                  </a:ext>
                </a:extLst>
              </a:tr>
              <a:tr h="370840">
                <a:tc>
                  <a:txBody>
                    <a:bodyPr/>
                    <a:lstStyle/>
                    <a:p>
                      <a:r>
                        <a:rPr lang="en-US" sz="2000" b="0" dirty="0"/>
                        <a:t>Last</a:t>
                      </a:r>
                      <a:r>
                        <a:rPr lang="en-US" sz="2000" b="0" baseline="0" dirty="0"/>
                        <a:t> Name</a:t>
                      </a:r>
                      <a:endParaRPr lang="en-US" sz="2000" b="0" dirty="0"/>
                    </a:p>
                  </a:txBody>
                  <a:tcPr/>
                </a:tc>
                <a:tc>
                  <a:txBody>
                    <a:bodyPr/>
                    <a:lstStyle/>
                    <a:p>
                      <a:pPr algn="ctr"/>
                      <a:r>
                        <a:rPr lang="en-US" sz="2000" b="0" dirty="0"/>
                        <a:t>82%</a:t>
                      </a:r>
                    </a:p>
                  </a:txBody>
                  <a:tcPr/>
                </a:tc>
                <a:tc>
                  <a:txBody>
                    <a:bodyPr/>
                    <a:lstStyle/>
                    <a:p>
                      <a:pPr algn="ctr"/>
                      <a:r>
                        <a:rPr lang="en-US" sz="2000" b="0" dirty="0"/>
                        <a:t>90%</a:t>
                      </a:r>
                    </a:p>
                  </a:txBody>
                  <a:tcPr/>
                </a:tc>
                <a:tc>
                  <a:txBody>
                    <a:bodyPr/>
                    <a:lstStyle/>
                    <a:p>
                      <a:pPr algn="ctr"/>
                      <a:r>
                        <a:rPr lang="en-US" sz="2000" b="0" dirty="0"/>
                        <a:t>8,850</a:t>
                      </a:r>
                    </a:p>
                  </a:txBody>
                  <a:tcPr/>
                </a:tc>
                <a:extLst>
                  <a:ext uri="{0D108BD9-81ED-4DB2-BD59-A6C34878D82A}">
                    <a16:rowId xmlns:a16="http://schemas.microsoft.com/office/drawing/2014/main" val="164246538"/>
                  </a:ext>
                </a:extLst>
              </a:tr>
              <a:tr h="370840">
                <a:tc>
                  <a:txBody>
                    <a:bodyPr/>
                    <a:lstStyle/>
                    <a:p>
                      <a:r>
                        <a:rPr lang="en-US" sz="2000" b="0" dirty="0"/>
                        <a:t>First Name</a:t>
                      </a:r>
                    </a:p>
                  </a:txBody>
                  <a:tcPr/>
                </a:tc>
                <a:tc>
                  <a:txBody>
                    <a:bodyPr/>
                    <a:lstStyle/>
                    <a:p>
                      <a:pPr algn="ctr"/>
                      <a:r>
                        <a:rPr lang="en-US" sz="2000" b="0" dirty="0"/>
                        <a:t>75%</a:t>
                      </a:r>
                    </a:p>
                  </a:txBody>
                  <a:tcPr/>
                </a:tc>
                <a:tc>
                  <a:txBody>
                    <a:bodyPr/>
                    <a:lstStyle/>
                    <a:p>
                      <a:pPr algn="ctr"/>
                      <a:r>
                        <a:rPr lang="en-US" sz="2000" b="0" dirty="0"/>
                        <a:t>86%</a:t>
                      </a:r>
                    </a:p>
                  </a:txBody>
                  <a:tcPr/>
                </a:tc>
                <a:tc>
                  <a:txBody>
                    <a:bodyPr/>
                    <a:lstStyle/>
                    <a:p>
                      <a:pPr algn="ctr"/>
                      <a:r>
                        <a:rPr lang="en-US" sz="2000" b="0" dirty="0"/>
                        <a:t>8,850</a:t>
                      </a:r>
                    </a:p>
                  </a:txBody>
                  <a:tcPr/>
                </a:tc>
                <a:extLst>
                  <a:ext uri="{0D108BD9-81ED-4DB2-BD59-A6C34878D82A}">
                    <a16:rowId xmlns:a16="http://schemas.microsoft.com/office/drawing/2014/main" val="467144120"/>
                  </a:ext>
                </a:extLst>
              </a:tr>
            </a:tbl>
          </a:graphicData>
        </a:graphic>
      </p:graphicFrame>
      <p:sp>
        <p:nvSpPr>
          <p:cNvPr id="3" name="Rectangle 2"/>
          <p:cNvSpPr/>
          <p:nvPr/>
        </p:nvSpPr>
        <p:spPr>
          <a:xfrm>
            <a:off x="838200" y="4575360"/>
            <a:ext cx="6097018" cy="369332"/>
          </a:xfrm>
          <a:prstGeom prst="rect">
            <a:avLst/>
          </a:prstGeom>
        </p:spPr>
        <p:txBody>
          <a:bodyPr wrap="square">
            <a:spAutoFit/>
          </a:bodyPr>
          <a:lstStyle/>
          <a:p>
            <a:r>
              <a:rPr lang="en-US" dirty="0"/>
              <a:t>*Score of &gt;0.85 on the </a:t>
            </a:r>
            <a:r>
              <a:rPr lang="en-US" dirty="0" err="1"/>
              <a:t>Jaro</a:t>
            </a:r>
            <a:r>
              <a:rPr lang="en-US" dirty="0"/>
              <a:t>-Winkler string comparator</a:t>
            </a:r>
          </a:p>
        </p:txBody>
      </p:sp>
      <p:sp>
        <p:nvSpPr>
          <p:cNvPr id="5"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23</a:t>
            </a:fld>
            <a:endParaRPr lang="en-US" sz="1200" dirty="0">
              <a:solidFill>
                <a:schemeClr val="bg2">
                  <a:lumMod val="50000"/>
                </a:schemeClr>
              </a:solidFill>
            </a:endParaRPr>
          </a:p>
        </p:txBody>
      </p:sp>
      <p:sp>
        <p:nvSpPr>
          <p:cNvPr id="6" name="TextBox 5">
            <a:extLst>
              <a:ext uri="{FF2B5EF4-FFF2-40B4-BE49-F238E27FC236}">
                <a16:creationId xmlns:a16="http://schemas.microsoft.com/office/drawing/2014/main" id="{4FF4DAE3-8BFC-4E1E-9502-E2F98C9EBA7B}"/>
              </a:ext>
            </a:extLst>
          </p:cNvPr>
          <p:cNvSpPr txBox="1"/>
          <p:nvPr/>
        </p:nvSpPr>
        <p:spPr>
          <a:xfrm>
            <a:off x="1822858" y="6079351"/>
            <a:ext cx="8546284" cy="276999"/>
          </a:xfrm>
          <a:prstGeom prst="rect">
            <a:avLst/>
          </a:prstGeom>
          <a:noFill/>
        </p:spPr>
        <p:txBody>
          <a:bodyPr wrap="square">
            <a:spAutoFit/>
          </a:bodyPr>
          <a:lstStyle/>
          <a:p>
            <a:r>
              <a:rPr lang="en-US" sz="1200" dirty="0">
                <a:solidFill>
                  <a:schemeClr val="bg2">
                    <a:lumMod val="50000"/>
                  </a:schemeClr>
                </a:solidFill>
              </a:rPr>
              <a:t>*All results were approved for release by the Census Bureau’s Disclosure Review Board (CBDRB-FY21-ERD002-022).</a:t>
            </a:r>
          </a:p>
        </p:txBody>
      </p:sp>
    </p:spTree>
    <p:extLst>
      <p:ext uri="{BB962C8B-B14F-4D97-AF65-F5344CB8AC3E}">
        <p14:creationId xmlns:p14="http://schemas.microsoft.com/office/powerpoint/2010/main" val="29762259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Overview</a:t>
            </a:r>
          </a:p>
        </p:txBody>
      </p:sp>
      <p:sp>
        <p:nvSpPr>
          <p:cNvPr id="3" name="Content Placeholder 2"/>
          <p:cNvSpPr>
            <a:spLocks noGrp="1"/>
          </p:cNvSpPr>
          <p:nvPr>
            <p:ph idx="1"/>
          </p:nvPr>
        </p:nvSpPr>
        <p:spPr/>
        <p:txBody>
          <a:bodyPr>
            <a:normAutofit/>
          </a:bodyPr>
          <a:lstStyle/>
          <a:p>
            <a:pPr>
              <a:lnSpc>
                <a:spcPct val="150000"/>
              </a:lnSpc>
            </a:pPr>
            <a:r>
              <a:rPr lang="en-US" dirty="0">
                <a:solidFill>
                  <a:schemeClr val="bg2">
                    <a:lumMod val="75000"/>
                  </a:schemeClr>
                </a:solidFill>
              </a:rPr>
              <a:t>What we are doing</a:t>
            </a:r>
          </a:p>
          <a:p>
            <a:pPr>
              <a:lnSpc>
                <a:spcPct val="150000"/>
              </a:lnSpc>
            </a:pPr>
            <a:r>
              <a:rPr lang="en-US" dirty="0">
                <a:solidFill>
                  <a:schemeClr val="bg2">
                    <a:lumMod val="75000"/>
                  </a:schemeClr>
                </a:solidFill>
              </a:rPr>
              <a:t>Record linkage at the Census Bureau</a:t>
            </a:r>
          </a:p>
          <a:p>
            <a:pPr>
              <a:lnSpc>
                <a:spcPct val="150000"/>
              </a:lnSpc>
            </a:pPr>
            <a:r>
              <a:rPr lang="en-US" dirty="0">
                <a:solidFill>
                  <a:schemeClr val="bg2">
                    <a:lumMod val="75000"/>
                  </a:schemeClr>
                </a:solidFill>
              </a:rPr>
              <a:t>Expanding the infrastructure</a:t>
            </a:r>
          </a:p>
          <a:p>
            <a:pPr>
              <a:lnSpc>
                <a:spcPct val="150000"/>
              </a:lnSpc>
            </a:pPr>
            <a:r>
              <a:rPr lang="en-US" dirty="0"/>
              <a:t>Project status</a:t>
            </a:r>
          </a:p>
          <a:p>
            <a:endParaRPr lang="en-US" dirty="0"/>
          </a:p>
        </p:txBody>
      </p:sp>
      <p:sp>
        <p:nvSpPr>
          <p:cNvPr id="4" name="Slide Number Placeholder 3"/>
          <p:cNvSpPr>
            <a:spLocks noGrp="1"/>
          </p:cNvSpPr>
          <p:nvPr>
            <p:ph type="sldNum" sz="quarter" idx="12"/>
          </p:nvPr>
        </p:nvSpPr>
        <p:spPr>
          <a:xfrm>
            <a:off x="8610600" y="6356350"/>
            <a:ext cx="2743200" cy="365125"/>
          </a:xfrm>
        </p:spPr>
        <p:txBody>
          <a:bodyPr/>
          <a:lstStyle/>
          <a:p>
            <a:fld id="{FC649117-64B0-4023-9060-0C3781C98B90}" type="slidenum">
              <a:rPr lang="en-US" smtClean="0"/>
              <a:t>24</a:t>
            </a:fld>
            <a:endParaRPr lang="en-US" dirty="0"/>
          </a:p>
        </p:txBody>
      </p:sp>
    </p:spTree>
    <p:extLst>
      <p:ext uri="{BB962C8B-B14F-4D97-AF65-F5344CB8AC3E}">
        <p14:creationId xmlns:p14="http://schemas.microsoft.com/office/powerpoint/2010/main" val="28332116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743F700B-0429-ED45-A02D-DE99960B51A7}"/>
              </a:ext>
            </a:extLst>
          </p:cNvPr>
          <p:cNvGraphicFramePr>
            <a:graphicFrameLocks noGrp="1"/>
          </p:cNvGraphicFramePr>
          <p:nvPr/>
        </p:nvGraphicFramePr>
        <p:xfrm>
          <a:off x="480645" y="5104097"/>
          <a:ext cx="11195532" cy="741680"/>
        </p:xfrm>
        <a:graphic>
          <a:graphicData uri="http://schemas.openxmlformats.org/drawingml/2006/table">
            <a:tbl>
              <a:tblPr firstRow="1" bandRow="1">
                <a:tableStyleId>{2D5ABB26-0587-4C30-8999-92F81FD0307C}</a:tableStyleId>
              </a:tblPr>
              <a:tblGrid>
                <a:gridCol w="621974">
                  <a:extLst>
                    <a:ext uri="{9D8B030D-6E8A-4147-A177-3AD203B41FA5}">
                      <a16:colId xmlns:a16="http://schemas.microsoft.com/office/drawing/2014/main" val="2266680489"/>
                    </a:ext>
                  </a:extLst>
                </a:gridCol>
                <a:gridCol w="621974">
                  <a:extLst>
                    <a:ext uri="{9D8B030D-6E8A-4147-A177-3AD203B41FA5}">
                      <a16:colId xmlns:a16="http://schemas.microsoft.com/office/drawing/2014/main" val="3664246948"/>
                    </a:ext>
                  </a:extLst>
                </a:gridCol>
                <a:gridCol w="621974">
                  <a:extLst>
                    <a:ext uri="{9D8B030D-6E8A-4147-A177-3AD203B41FA5}">
                      <a16:colId xmlns:a16="http://schemas.microsoft.com/office/drawing/2014/main" val="1437845232"/>
                    </a:ext>
                  </a:extLst>
                </a:gridCol>
                <a:gridCol w="621974">
                  <a:extLst>
                    <a:ext uri="{9D8B030D-6E8A-4147-A177-3AD203B41FA5}">
                      <a16:colId xmlns:a16="http://schemas.microsoft.com/office/drawing/2014/main" val="2322378757"/>
                    </a:ext>
                  </a:extLst>
                </a:gridCol>
                <a:gridCol w="621974">
                  <a:extLst>
                    <a:ext uri="{9D8B030D-6E8A-4147-A177-3AD203B41FA5}">
                      <a16:colId xmlns:a16="http://schemas.microsoft.com/office/drawing/2014/main" val="1561291207"/>
                    </a:ext>
                  </a:extLst>
                </a:gridCol>
                <a:gridCol w="621974">
                  <a:extLst>
                    <a:ext uri="{9D8B030D-6E8A-4147-A177-3AD203B41FA5}">
                      <a16:colId xmlns:a16="http://schemas.microsoft.com/office/drawing/2014/main" val="774085822"/>
                    </a:ext>
                  </a:extLst>
                </a:gridCol>
                <a:gridCol w="621974">
                  <a:extLst>
                    <a:ext uri="{9D8B030D-6E8A-4147-A177-3AD203B41FA5}">
                      <a16:colId xmlns:a16="http://schemas.microsoft.com/office/drawing/2014/main" val="1414610527"/>
                    </a:ext>
                  </a:extLst>
                </a:gridCol>
                <a:gridCol w="621974">
                  <a:extLst>
                    <a:ext uri="{9D8B030D-6E8A-4147-A177-3AD203B41FA5}">
                      <a16:colId xmlns:a16="http://schemas.microsoft.com/office/drawing/2014/main" val="415211470"/>
                    </a:ext>
                  </a:extLst>
                </a:gridCol>
                <a:gridCol w="621974">
                  <a:extLst>
                    <a:ext uri="{9D8B030D-6E8A-4147-A177-3AD203B41FA5}">
                      <a16:colId xmlns:a16="http://schemas.microsoft.com/office/drawing/2014/main" val="3716084668"/>
                    </a:ext>
                  </a:extLst>
                </a:gridCol>
                <a:gridCol w="621974">
                  <a:extLst>
                    <a:ext uri="{9D8B030D-6E8A-4147-A177-3AD203B41FA5}">
                      <a16:colId xmlns:a16="http://schemas.microsoft.com/office/drawing/2014/main" val="3082001372"/>
                    </a:ext>
                  </a:extLst>
                </a:gridCol>
                <a:gridCol w="621974">
                  <a:extLst>
                    <a:ext uri="{9D8B030D-6E8A-4147-A177-3AD203B41FA5}">
                      <a16:colId xmlns:a16="http://schemas.microsoft.com/office/drawing/2014/main" val="1587529801"/>
                    </a:ext>
                  </a:extLst>
                </a:gridCol>
                <a:gridCol w="621974">
                  <a:extLst>
                    <a:ext uri="{9D8B030D-6E8A-4147-A177-3AD203B41FA5}">
                      <a16:colId xmlns:a16="http://schemas.microsoft.com/office/drawing/2014/main" val="510965113"/>
                    </a:ext>
                  </a:extLst>
                </a:gridCol>
                <a:gridCol w="621974">
                  <a:extLst>
                    <a:ext uri="{9D8B030D-6E8A-4147-A177-3AD203B41FA5}">
                      <a16:colId xmlns:a16="http://schemas.microsoft.com/office/drawing/2014/main" val="3581248394"/>
                    </a:ext>
                  </a:extLst>
                </a:gridCol>
                <a:gridCol w="621974">
                  <a:extLst>
                    <a:ext uri="{9D8B030D-6E8A-4147-A177-3AD203B41FA5}">
                      <a16:colId xmlns:a16="http://schemas.microsoft.com/office/drawing/2014/main" val="3667376805"/>
                    </a:ext>
                  </a:extLst>
                </a:gridCol>
                <a:gridCol w="621974">
                  <a:extLst>
                    <a:ext uri="{9D8B030D-6E8A-4147-A177-3AD203B41FA5}">
                      <a16:colId xmlns:a16="http://schemas.microsoft.com/office/drawing/2014/main" val="2998157426"/>
                    </a:ext>
                  </a:extLst>
                </a:gridCol>
                <a:gridCol w="621974">
                  <a:extLst>
                    <a:ext uri="{9D8B030D-6E8A-4147-A177-3AD203B41FA5}">
                      <a16:colId xmlns:a16="http://schemas.microsoft.com/office/drawing/2014/main" val="64387069"/>
                    </a:ext>
                  </a:extLst>
                </a:gridCol>
                <a:gridCol w="621974">
                  <a:extLst>
                    <a:ext uri="{9D8B030D-6E8A-4147-A177-3AD203B41FA5}">
                      <a16:colId xmlns:a16="http://schemas.microsoft.com/office/drawing/2014/main" val="2798444392"/>
                    </a:ext>
                  </a:extLst>
                </a:gridCol>
                <a:gridCol w="621974">
                  <a:extLst>
                    <a:ext uri="{9D8B030D-6E8A-4147-A177-3AD203B41FA5}">
                      <a16:colId xmlns:a16="http://schemas.microsoft.com/office/drawing/2014/main" val="527035168"/>
                    </a:ext>
                  </a:extLst>
                </a:gridCol>
              </a:tblGrid>
              <a:tr h="370840">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7773152"/>
                  </a:ext>
                </a:extLst>
              </a:tr>
              <a:tr h="370840">
                <a:tc>
                  <a:txBody>
                    <a:bodyPr/>
                    <a:lstStyle/>
                    <a:p>
                      <a:r>
                        <a:rPr lang="en-US" sz="1600"/>
                        <a:t>1850</a:t>
                      </a:r>
                    </a:p>
                  </a:txBody>
                  <a:tcPr>
                    <a:lnT w="12700" cap="flat" cmpd="sng" algn="ctr">
                      <a:solidFill>
                        <a:schemeClr val="tx1"/>
                      </a:solidFill>
                      <a:prstDash val="solid"/>
                      <a:round/>
                      <a:headEnd type="none" w="med" len="med"/>
                      <a:tailEnd type="none" w="med" len="med"/>
                    </a:lnT>
                  </a:tcPr>
                </a:tc>
                <a:tc>
                  <a:txBody>
                    <a:bodyPr/>
                    <a:lstStyle/>
                    <a:p>
                      <a:r>
                        <a:rPr lang="en-US" sz="1600"/>
                        <a:t>1860</a:t>
                      </a:r>
                    </a:p>
                  </a:txBody>
                  <a:tcPr>
                    <a:lnT w="12700" cap="flat" cmpd="sng" algn="ctr">
                      <a:solidFill>
                        <a:schemeClr val="tx1"/>
                      </a:solidFill>
                      <a:prstDash val="solid"/>
                      <a:round/>
                      <a:headEnd type="none" w="med" len="med"/>
                      <a:tailEnd type="none" w="med" len="med"/>
                    </a:lnT>
                  </a:tcPr>
                </a:tc>
                <a:tc>
                  <a:txBody>
                    <a:bodyPr/>
                    <a:lstStyle/>
                    <a:p>
                      <a:r>
                        <a:rPr lang="en-US" sz="1600"/>
                        <a:t>1870</a:t>
                      </a:r>
                    </a:p>
                  </a:txBody>
                  <a:tcPr>
                    <a:lnT w="12700" cap="flat" cmpd="sng" algn="ctr">
                      <a:solidFill>
                        <a:schemeClr val="tx1"/>
                      </a:solidFill>
                      <a:prstDash val="solid"/>
                      <a:round/>
                      <a:headEnd type="none" w="med" len="med"/>
                      <a:tailEnd type="none" w="med" len="med"/>
                    </a:lnT>
                  </a:tcPr>
                </a:tc>
                <a:tc>
                  <a:txBody>
                    <a:bodyPr/>
                    <a:lstStyle/>
                    <a:p>
                      <a:r>
                        <a:rPr lang="en-US" sz="1600"/>
                        <a:t>1880</a:t>
                      </a:r>
                    </a:p>
                  </a:txBody>
                  <a:tcPr>
                    <a:lnT w="12700" cap="flat" cmpd="sng" algn="ctr">
                      <a:solidFill>
                        <a:schemeClr val="tx1"/>
                      </a:solidFill>
                      <a:prstDash val="solid"/>
                      <a:round/>
                      <a:headEnd type="none" w="med" len="med"/>
                      <a:tailEnd type="none" w="med" len="med"/>
                    </a:lnT>
                  </a:tcPr>
                </a:tc>
                <a:tc>
                  <a:txBody>
                    <a:bodyPr/>
                    <a:lstStyle/>
                    <a:p>
                      <a:r>
                        <a:rPr lang="en-US" sz="1600"/>
                        <a:t>1890</a:t>
                      </a:r>
                    </a:p>
                  </a:txBody>
                  <a:tcPr>
                    <a:lnT w="12700" cap="flat" cmpd="sng" algn="ctr">
                      <a:solidFill>
                        <a:schemeClr val="tx1"/>
                      </a:solidFill>
                      <a:prstDash val="solid"/>
                      <a:round/>
                      <a:headEnd type="none" w="med" len="med"/>
                      <a:tailEnd type="none" w="med" len="med"/>
                    </a:lnT>
                  </a:tcPr>
                </a:tc>
                <a:tc>
                  <a:txBody>
                    <a:bodyPr/>
                    <a:lstStyle/>
                    <a:p>
                      <a:r>
                        <a:rPr lang="en-US" sz="1600"/>
                        <a:t>1900</a:t>
                      </a:r>
                    </a:p>
                  </a:txBody>
                  <a:tcPr>
                    <a:lnT w="12700" cap="flat" cmpd="sng" algn="ctr">
                      <a:solidFill>
                        <a:schemeClr val="tx1"/>
                      </a:solidFill>
                      <a:prstDash val="solid"/>
                      <a:round/>
                      <a:headEnd type="none" w="med" len="med"/>
                      <a:tailEnd type="none" w="med" len="med"/>
                    </a:lnT>
                  </a:tcPr>
                </a:tc>
                <a:tc>
                  <a:txBody>
                    <a:bodyPr/>
                    <a:lstStyle/>
                    <a:p>
                      <a:r>
                        <a:rPr lang="en-US" sz="1600"/>
                        <a:t>1910</a:t>
                      </a:r>
                    </a:p>
                  </a:txBody>
                  <a:tcPr>
                    <a:lnT w="12700" cap="flat" cmpd="sng" algn="ctr">
                      <a:solidFill>
                        <a:schemeClr val="tx1"/>
                      </a:solidFill>
                      <a:prstDash val="solid"/>
                      <a:round/>
                      <a:headEnd type="none" w="med" len="med"/>
                      <a:tailEnd type="none" w="med" len="med"/>
                    </a:lnT>
                  </a:tcPr>
                </a:tc>
                <a:tc>
                  <a:txBody>
                    <a:bodyPr/>
                    <a:lstStyle/>
                    <a:p>
                      <a:r>
                        <a:rPr lang="en-US" sz="1600"/>
                        <a:t>1920</a:t>
                      </a:r>
                    </a:p>
                  </a:txBody>
                  <a:tcPr>
                    <a:lnT w="12700" cap="flat" cmpd="sng" algn="ctr">
                      <a:solidFill>
                        <a:schemeClr val="tx1"/>
                      </a:solidFill>
                      <a:prstDash val="solid"/>
                      <a:round/>
                      <a:headEnd type="none" w="med" len="med"/>
                      <a:tailEnd type="none" w="med" len="med"/>
                    </a:lnT>
                  </a:tcPr>
                </a:tc>
                <a:tc>
                  <a:txBody>
                    <a:bodyPr/>
                    <a:lstStyle/>
                    <a:p>
                      <a:r>
                        <a:rPr lang="en-US" sz="1600"/>
                        <a:t>1930</a:t>
                      </a:r>
                    </a:p>
                  </a:txBody>
                  <a:tcPr>
                    <a:lnT w="12700" cap="flat" cmpd="sng" algn="ctr">
                      <a:solidFill>
                        <a:schemeClr val="tx1"/>
                      </a:solidFill>
                      <a:prstDash val="solid"/>
                      <a:round/>
                      <a:headEnd type="none" w="med" len="med"/>
                      <a:tailEnd type="none" w="med" len="med"/>
                    </a:lnT>
                  </a:tcPr>
                </a:tc>
                <a:tc>
                  <a:txBody>
                    <a:bodyPr/>
                    <a:lstStyle/>
                    <a:p>
                      <a:r>
                        <a:rPr lang="en-US" sz="1600" dirty="0"/>
                        <a:t>1940</a:t>
                      </a:r>
                    </a:p>
                  </a:txBody>
                  <a:tcPr>
                    <a:lnT w="12700" cap="flat" cmpd="sng" algn="ctr">
                      <a:solidFill>
                        <a:schemeClr val="tx1"/>
                      </a:solidFill>
                      <a:prstDash val="solid"/>
                      <a:round/>
                      <a:headEnd type="none" w="med" len="med"/>
                      <a:tailEnd type="none" w="med" len="med"/>
                    </a:lnT>
                  </a:tcPr>
                </a:tc>
                <a:tc>
                  <a:txBody>
                    <a:bodyPr/>
                    <a:lstStyle/>
                    <a:p>
                      <a:r>
                        <a:rPr lang="en-US" sz="1600"/>
                        <a:t>1950</a:t>
                      </a:r>
                    </a:p>
                  </a:txBody>
                  <a:tcPr>
                    <a:lnT w="12700" cap="flat" cmpd="sng" algn="ctr">
                      <a:solidFill>
                        <a:schemeClr val="tx1"/>
                      </a:solidFill>
                      <a:prstDash val="solid"/>
                      <a:round/>
                      <a:headEnd type="none" w="med" len="med"/>
                      <a:tailEnd type="none" w="med" len="med"/>
                    </a:lnT>
                  </a:tcPr>
                </a:tc>
                <a:tc>
                  <a:txBody>
                    <a:bodyPr/>
                    <a:lstStyle/>
                    <a:p>
                      <a:r>
                        <a:rPr lang="en-US" sz="1600"/>
                        <a:t>1960</a:t>
                      </a:r>
                    </a:p>
                  </a:txBody>
                  <a:tcPr>
                    <a:lnT w="12700" cap="flat" cmpd="sng" algn="ctr">
                      <a:solidFill>
                        <a:schemeClr val="tx1"/>
                      </a:solidFill>
                      <a:prstDash val="solid"/>
                      <a:round/>
                      <a:headEnd type="none" w="med" len="med"/>
                      <a:tailEnd type="none" w="med" len="med"/>
                    </a:lnT>
                  </a:tcPr>
                </a:tc>
                <a:tc>
                  <a:txBody>
                    <a:bodyPr/>
                    <a:lstStyle/>
                    <a:p>
                      <a:r>
                        <a:rPr lang="en-US" sz="1600"/>
                        <a:t>1970</a:t>
                      </a:r>
                    </a:p>
                  </a:txBody>
                  <a:tcPr>
                    <a:lnT w="12700" cap="flat" cmpd="sng" algn="ctr">
                      <a:solidFill>
                        <a:schemeClr val="tx1"/>
                      </a:solidFill>
                      <a:prstDash val="solid"/>
                      <a:round/>
                      <a:headEnd type="none" w="med" len="med"/>
                      <a:tailEnd type="none" w="med" len="med"/>
                    </a:lnT>
                  </a:tcPr>
                </a:tc>
                <a:tc>
                  <a:txBody>
                    <a:bodyPr/>
                    <a:lstStyle/>
                    <a:p>
                      <a:r>
                        <a:rPr lang="en-US" sz="1600"/>
                        <a:t>1980</a:t>
                      </a:r>
                    </a:p>
                  </a:txBody>
                  <a:tcPr>
                    <a:lnT w="12700" cap="flat" cmpd="sng" algn="ctr">
                      <a:solidFill>
                        <a:schemeClr val="tx1"/>
                      </a:solidFill>
                      <a:prstDash val="solid"/>
                      <a:round/>
                      <a:headEnd type="none" w="med" len="med"/>
                      <a:tailEnd type="none" w="med" len="med"/>
                    </a:lnT>
                  </a:tcPr>
                </a:tc>
                <a:tc>
                  <a:txBody>
                    <a:bodyPr/>
                    <a:lstStyle/>
                    <a:p>
                      <a:r>
                        <a:rPr lang="en-US" sz="1600"/>
                        <a:t>1990</a:t>
                      </a:r>
                    </a:p>
                  </a:txBody>
                  <a:tcPr>
                    <a:lnT w="12700" cap="flat" cmpd="sng" algn="ctr">
                      <a:solidFill>
                        <a:schemeClr val="tx1"/>
                      </a:solidFill>
                      <a:prstDash val="solid"/>
                      <a:round/>
                      <a:headEnd type="none" w="med" len="med"/>
                      <a:tailEnd type="none" w="med" len="med"/>
                    </a:lnT>
                  </a:tcPr>
                </a:tc>
                <a:tc>
                  <a:txBody>
                    <a:bodyPr/>
                    <a:lstStyle/>
                    <a:p>
                      <a:r>
                        <a:rPr lang="en-US" sz="1600"/>
                        <a:t>2000</a:t>
                      </a:r>
                    </a:p>
                  </a:txBody>
                  <a:tcPr>
                    <a:lnT w="12700" cap="flat" cmpd="sng" algn="ctr">
                      <a:solidFill>
                        <a:schemeClr val="tx1"/>
                      </a:solidFill>
                      <a:prstDash val="solid"/>
                      <a:round/>
                      <a:headEnd type="none" w="med" len="med"/>
                      <a:tailEnd type="none" w="med" len="med"/>
                    </a:lnT>
                  </a:tcPr>
                </a:tc>
                <a:tc>
                  <a:txBody>
                    <a:bodyPr/>
                    <a:lstStyle/>
                    <a:p>
                      <a:r>
                        <a:rPr lang="en-US" sz="1600"/>
                        <a:t>2010</a:t>
                      </a:r>
                    </a:p>
                  </a:txBody>
                  <a:tcPr>
                    <a:lnT w="12700" cap="flat" cmpd="sng" algn="ctr">
                      <a:solidFill>
                        <a:schemeClr val="tx1"/>
                      </a:solidFill>
                      <a:prstDash val="solid"/>
                      <a:round/>
                      <a:headEnd type="none" w="med" len="med"/>
                      <a:tailEnd type="none" w="med" len="med"/>
                    </a:lnT>
                  </a:tcPr>
                </a:tc>
                <a:tc>
                  <a:txBody>
                    <a:bodyPr/>
                    <a:lstStyle/>
                    <a:p>
                      <a:r>
                        <a:rPr lang="en-US" sz="1600" dirty="0"/>
                        <a:t>2020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325318549"/>
                  </a:ext>
                </a:extLst>
              </a:tr>
            </a:tbl>
          </a:graphicData>
        </a:graphic>
      </p:graphicFrame>
      <p:sp>
        <p:nvSpPr>
          <p:cNvPr id="6" name="TextBox 5">
            <a:extLst>
              <a:ext uri="{FF2B5EF4-FFF2-40B4-BE49-F238E27FC236}">
                <a16:creationId xmlns:a16="http://schemas.microsoft.com/office/drawing/2014/main" id="{68BB95DE-6B24-1845-8271-33CC3F7B3EB6}"/>
              </a:ext>
            </a:extLst>
          </p:cNvPr>
          <p:cNvSpPr txBox="1"/>
          <p:nvPr/>
        </p:nvSpPr>
        <p:spPr>
          <a:xfrm>
            <a:off x="480645" y="4167273"/>
            <a:ext cx="6130017" cy="1200329"/>
          </a:xfrm>
          <a:prstGeom prst="rect">
            <a:avLst/>
          </a:prstGeom>
          <a:noFill/>
          <a:ln w="15875">
            <a:solidFill>
              <a:schemeClr val="tx1"/>
            </a:solidFill>
          </a:ln>
        </p:spPr>
        <p:txBody>
          <a:bodyPr wrap="square" rtlCol="0">
            <a:spAutoFit/>
          </a:bodyPr>
          <a:lstStyle/>
          <a:p>
            <a:pPr algn="ctr"/>
            <a:r>
              <a:rPr lang="en-US" sz="2400" dirty="0"/>
              <a:t>IPUMS Linked Samples</a:t>
            </a:r>
          </a:p>
          <a:p>
            <a:pPr algn="ctr"/>
            <a:r>
              <a:rPr lang="en-US" sz="2400" dirty="0"/>
              <a:t>NBER Census Linking Project </a:t>
            </a:r>
          </a:p>
          <a:p>
            <a:pPr algn="ctr"/>
            <a:r>
              <a:rPr lang="en-US" sz="2400" dirty="0"/>
              <a:t>1850-1940</a:t>
            </a:r>
          </a:p>
        </p:txBody>
      </p:sp>
      <p:sp>
        <p:nvSpPr>
          <p:cNvPr id="7" name="TextBox 6">
            <a:extLst>
              <a:ext uri="{FF2B5EF4-FFF2-40B4-BE49-F238E27FC236}">
                <a16:creationId xmlns:a16="http://schemas.microsoft.com/office/drawing/2014/main" id="{572E61E7-D1EA-944E-9B36-B5A350C57A3B}"/>
              </a:ext>
            </a:extLst>
          </p:cNvPr>
          <p:cNvSpPr txBox="1"/>
          <p:nvPr/>
        </p:nvSpPr>
        <p:spPr>
          <a:xfrm>
            <a:off x="9749642" y="3064693"/>
            <a:ext cx="2074589" cy="1200329"/>
          </a:xfrm>
          <a:prstGeom prst="rect">
            <a:avLst/>
          </a:prstGeom>
          <a:noFill/>
          <a:ln w="15875">
            <a:solidFill>
              <a:schemeClr val="tx1"/>
            </a:solidFill>
          </a:ln>
        </p:spPr>
        <p:txBody>
          <a:bodyPr wrap="square" rtlCol="0">
            <a:spAutoFit/>
          </a:bodyPr>
          <a:lstStyle/>
          <a:p>
            <a:pPr algn="ctr"/>
            <a:r>
              <a:rPr lang="en-US" sz="2400"/>
              <a:t>2000 census</a:t>
            </a:r>
          </a:p>
          <a:p>
            <a:pPr algn="ctr"/>
            <a:r>
              <a:rPr lang="en-US" sz="2400"/>
              <a:t>2010 census</a:t>
            </a:r>
          </a:p>
          <a:p>
            <a:pPr algn="ctr"/>
            <a:r>
              <a:rPr lang="en-US" sz="2400"/>
              <a:t>ACS</a:t>
            </a:r>
          </a:p>
        </p:txBody>
      </p:sp>
      <p:sp>
        <p:nvSpPr>
          <p:cNvPr id="17" name="TextBox 16">
            <a:extLst>
              <a:ext uri="{FF2B5EF4-FFF2-40B4-BE49-F238E27FC236}">
                <a16:creationId xmlns:a16="http://schemas.microsoft.com/office/drawing/2014/main" id="{A72574C7-F0FE-804C-A99A-384CC7889B36}"/>
              </a:ext>
            </a:extLst>
          </p:cNvPr>
          <p:cNvSpPr txBox="1"/>
          <p:nvPr/>
        </p:nvSpPr>
        <p:spPr>
          <a:xfrm>
            <a:off x="5606318" y="3064693"/>
            <a:ext cx="1815760" cy="461665"/>
          </a:xfrm>
          <a:prstGeom prst="rect">
            <a:avLst/>
          </a:prstGeom>
          <a:noFill/>
          <a:ln w="15875">
            <a:solidFill>
              <a:schemeClr val="tx1"/>
            </a:solidFill>
          </a:ln>
        </p:spPr>
        <p:txBody>
          <a:bodyPr wrap="square" rtlCol="0">
            <a:spAutoFit/>
          </a:bodyPr>
          <a:lstStyle/>
          <a:p>
            <a:r>
              <a:rPr lang="en-US" sz="2400" dirty="0"/>
              <a:t>1940 census</a:t>
            </a:r>
          </a:p>
        </p:txBody>
      </p:sp>
      <p:sp>
        <p:nvSpPr>
          <p:cNvPr id="18" name="Curved Down Arrow 17">
            <a:extLst>
              <a:ext uri="{FF2B5EF4-FFF2-40B4-BE49-F238E27FC236}">
                <a16:creationId xmlns:a16="http://schemas.microsoft.com/office/drawing/2014/main" id="{7D52A34A-3AF7-9F41-A305-9310E549CC20}"/>
              </a:ext>
            </a:extLst>
          </p:cNvPr>
          <p:cNvSpPr/>
          <p:nvPr/>
        </p:nvSpPr>
        <p:spPr>
          <a:xfrm>
            <a:off x="6096000" y="1723869"/>
            <a:ext cx="4397115" cy="122919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ounded Rectangle 20">
            <a:extLst>
              <a:ext uri="{FF2B5EF4-FFF2-40B4-BE49-F238E27FC236}">
                <a16:creationId xmlns:a16="http://schemas.microsoft.com/office/drawing/2014/main" id="{CE5B0EB3-93F3-934E-9732-D6802E56176F}"/>
              </a:ext>
            </a:extLst>
          </p:cNvPr>
          <p:cNvSpPr/>
          <p:nvPr/>
        </p:nvSpPr>
        <p:spPr>
          <a:xfrm>
            <a:off x="7279574" y="4729864"/>
            <a:ext cx="2470068" cy="1568908"/>
          </a:xfrm>
          <a:prstGeom prst="roundRect">
            <a:avLst/>
          </a:prstGeom>
          <a:noFill/>
          <a:ln w="603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0" y="375588"/>
            <a:ext cx="12192000" cy="7286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dirty="0">
                <a:latin typeface="Calibri" panose="020F0502020204030204" pitchFamily="34" charset="0"/>
                <a:cs typeface="Calibri" panose="020F0502020204030204" pitchFamily="34" charset="0"/>
              </a:rPr>
              <a:t>1960-1990 recovery started in June 2021 </a:t>
            </a:r>
          </a:p>
        </p:txBody>
      </p:sp>
      <p:sp>
        <p:nvSpPr>
          <p:cNvPr id="10"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25</a:t>
            </a:fld>
            <a:endParaRPr lang="en-US" sz="1200" dirty="0">
              <a:solidFill>
                <a:schemeClr val="bg2">
                  <a:lumMod val="50000"/>
                </a:schemeClr>
              </a:solidFill>
            </a:endParaRPr>
          </a:p>
        </p:txBody>
      </p:sp>
    </p:spTree>
    <p:extLst>
      <p:ext uri="{BB962C8B-B14F-4D97-AF65-F5344CB8AC3E}">
        <p14:creationId xmlns:p14="http://schemas.microsoft.com/office/powerpoint/2010/main" val="1596157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3" name="Straight Connector 32"/>
          <p:cNvCxnSpPr/>
          <p:nvPr/>
        </p:nvCxnSpPr>
        <p:spPr>
          <a:xfrm>
            <a:off x="6037774" y="1866493"/>
            <a:ext cx="27240" cy="475006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910468" y="1866493"/>
            <a:ext cx="3154067" cy="4750065"/>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2533710" y="1307584"/>
            <a:ext cx="7246941" cy="5423454"/>
            <a:chOff x="391886" y="12399"/>
            <a:chExt cx="5359395" cy="3087571"/>
          </a:xfrm>
        </p:grpSpPr>
        <p:cxnSp>
          <p:nvCxnSpPr>
            <p:cNvPr id="5" name="Straight Connector 4"/>
            <p:cNvCxnSpPr/>
            <p:nvPr/>
          </p:nvCxnSpPr>
          <p:spPr>
            <a:xfrm>
              <a:off x="1808567" y="225631"/>
              <a:ext cx="1196154" cy="281964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3281696" y="277385"/>
              <a:ext cx="2180187" cy="241873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H="1">
              <a:off x="2983278" y="277385"/>
              <a:ext cx="1200356" cy="2762574"/>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91886" y="225631"/>
              <a:ext cx="529590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2" name="Text Box 13"/>
            <p:cNvSpPr txBox="1"/>
            <p:nvPr/>
          </p:nvSpPr>
          <p:spPr>
            <a:xfrm>
              <a:off x="391886" y="12399"/>
              <a:ext cx="5359395" cy="319966"/>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1000"/>
                </a:spcAft>
              </a:pPr>
              <a:r>
                <a:rPr lang="en-US" b="1" dirty="0">
                  <a:latin typeface="Arial" panose="020B0604020202020204" pitchFamily="34" charset="0"/>
                  <a:ea typeface="Calibri" panose="020F0502020204030204" pitchFamily="34" charset="0"/>
                  <a:cs typeface="Times New Roman" panose="02020603050405020304" pitchFamily="18" charset="0"/>
                </a:rPr>
                <a:t>1850-2020 Decennial Censuses</a:t>
              </a:r>
              <a:endParaRPr lang="en-US" dirty="0">
                <a:effectLst/>
                <a:latin typeface="Arial" panose="020B0604020202020204" pitchFamily="34" charset="0"/>
                <a:ea typeface="Calibri" panose="020F0502020204030204" pitchFamily="34" charset="0"/>
                <a:cs typeface="Times New Roman" panose="02020603050405020304" pitchFamily="18" charset="0"/>
              </a:endParaRPr>
            </a:p>
          </p:txBody>
        </p:sp>
        <p:sp>
          <p:nvSpPr>
            <p:cNvPr id="13" name="Text Box 15"/>
            <p:cNvSpPr txBox="1"/>
            <p:nvPr/>
          </p:nvSpPr>
          <p:spPr>
            <a:xfrm>
              <a:off x="1953332" y="2590147"/>
              <a:ext cx="2046699" cy="509823"/>
            </a:xfrm>
            <a:prstGeom prst="rect">
              <a:avLst/>
            </a:prstGeom>
            <a:ln>
              <a:solidFill>
                <a:schemeClr val="accent1"/>
              </a:solidFill>
            </a:ln>
          </p:spPr>
          <p:style>
            <a:lnRef idx="2">
              <a:schemeClr val="accent4"/>
            </a:lnRef>
            <a:fillRef idx="1">
              <a:schemeClr val="lt1"/>
            </a:fillRef>
            <a:effectRef idx="0">
              <a:schemeClr val="accent4"/>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spcBef>
                  <a:spcPts val="0"/>
                </a:spcBef>
                <a:spcAft>
                  <a:spcPts val="300"/>
                </a:spcAft>
              </a:pPr>
              <a:r>
                <a:rPr lang="en-US" sz="1400" b="1" dirty="0">
                  <a:effectLst/>
                  <a:latin typeface="Arial" panose="020B0604020202020204" pitchFamily="34" charset="0"/>
                  <a:ea typeface="Calibri" panose="020F0502020204030204" pitchFamily="34" charset="0"/>
                  <a:cs typeface="Times New Roman" panose="02020603050405020304" pitchFamily="18" charset="0"/>
                </a:rPr>
                <a:t>User-provided Data</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algn="ctr">
                <a:spcBef>
                  <a:spcPts val="0"/>
                </a:spcBef>
                <a:spcAft>
                  <a:spcPts val="1000"/>
                </a:spcAft>
              </a:pPr>
              <a:r>
                <a:rPr lang="en-US" sz="1400" dirty="0">
                  <a:latin typeface="Arial" panose="020B0604020202020204" pitchFamily="34" charset="0"/>
                  <a:ea typeface="Calibri" panose="020F0502020204030204" pitchFamily="34" charset="0"/>
                  <a:cs typeface="Times New Roman" panose="02020603050405020304" pitchFamily="18" charset="0"/>
                </a:rPr>
                <a:t>Examples</a:t>
              </a:r>
              <a:r>
                <a:rPr lang="en-US" sz="1400" dirty="0">
                  <a:effectLst/>
                  <a:latin typeface="Arial" panose="020B0604020202020204" pitchFamily="34" charset="0"/>
                  <a:ea typeface="Calibri" panose="020F0502020204030204" pitchFamily="34" charset="0"/>
                  <a:cs typeface="Times New Roman" panose="02020603050405020304" pitchFamily="18" charset="0"/>
                </a:rPr>
                <a:t>: clinical trials, administrative records, </a:t>
              </a:r>
              <a:r>
                <a:rPr lang="en-US" sz="1400" dirty="0">
                  <a:latin typeface="Arial" panose="020B0604020202020204" pitchFamily="34" charset="0"/>
                  <a:ea typeface="Calibri" panose="020F0502020204030204" pitchFamily="34" charset="0"/>
                  <a:cs typeface="Times New Roman" panose="02020603050405020304" pitchFamily="18" charset="0"/>
                </a:rPr>
                <a:t>surveys</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p:txBody>
        </p:sp>
        <p:sp>
          <p:nvSpPr>
            <p:cNvPr id="14" name="Text Box 14"/>
            <p:cNvSpPr txBox="1"/>
            <p:nvPr/>
          </p:nvSpPr>
          <p:spPr>
            <a:xfrm>
              <a:off x="1630168" y="1804116"/>
              <a:ext cx="2877447" cy="300439"/>
            </a:xfrm>
            <a:prstGeom prst="rect">
              <a:avLst/>
            </a:prstGeom>
            <a:ln>
              <a:solidFill>
                <a:schemeClr val="accent1"/>
              </a:solid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spcBef>
                  <a:spcPts val="0"/>
                </a:spcBef>
                <a:spcAft>
                  <a:spcPts val="300"/>
                </a:spcAft>
              </a:pPr>
              <a:r>
                <a:rPr lang="en-US" sz="1400" b="1" dirty="0">
                  <a:effectLst/>
                  <a:latin typeface="Arial" panose="020B0604020202020204" pitchFamily="34" charset="0"/>
                  <a:ea typeface="Calibri" panose="020F0502020204030204" pitchFamily="34" charset="0"/>
                  <a:cs typeface="Times New Roman" panose="02020603050405020304" pitchFamily="18" charset="0"/>
                </a:rPr>
                <a:t>Administrative Records</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algn="ctr">
                <a:spcBef>
                  <a:spcPts val="0"/>
                </a:spcBef>
                <a:spcAft>
                  <a:spcPts val="100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Examples: SSA </a:t>
              </a:r>
              <a:r>
                <a:rPr lang="en-US" sz="1400" dirty="0" err="1">
                  <a:effectLst/>
                  <a:latin typeface="Arial" panose="020B0604020202020204" pitchFamily="34" charset="0"/>
                  <a:ea typeface="Calibri" panose="020F0502020204030204" pitchFamily="34" charset="0"/>
                  <a:cs typeface="Times New Roman" panose="02020603050405020304" pitchFamily="18" charset="0"/>
                </a:rPr>
                <a:t>Numident</a:t>
              </a:r>
              <a:r>
                <a:rPr lang="en-US" sz="1400" dirty="0">
                  <a:effectLst/>
                  <a:latin typeface="Arial" panose="020B0604020202020204" pitchFamily="34" charset="0"/>
                  <a:ea typeface="Calibri" panose="020F0502020204030204" pitchFamily="34" charset="0"/>
                  <a:cs typeface="Times New Roman" panose="02020603050405020304" pitchFamily="18" charset="0"/>
                </a:rPr>
                <a:t>, Medicare, Medicaid</a:t>
              </a:r>
            </a:p>
          </p:txBody>
        </p:sp>
      </p:grpSp>
      <p:sp>
        <p:nvSpPr>
          <p:cNvPr id="16" name="Title 15"/>
          <p:cNvSpPr>
            <a:spLocks noGrp="1"/>
          </p:cNvSpPr>
          <p:nvPr>
            <p:ph type="title"/>
          </p:nvPr>
        </p:nvSpPr>
        <p:spPr>
          <a:xfrm>
            <a:off x="856450" y="-27312"/>
            <a:ext cx="10515600" cy="1325563"/>
          </a:xfrm>
        </p:spPr>
        <p:txBody>
          <a:bodyPr>
            <a:normAutofit/>
          </a:bodyPr>
          <a:lstStyle/>
          <a:p>
            <a:pPr algn="ctr"/>
            <a:r>
              <a:rPr lang="en-US" sz="4000" dirty="0"/>
              <a:t>Expected Longitudinal Infrastructure by 2026</a:t>
            </a:r>
          </a:p>
        </p:txBody>
      </p:sp>
      <p:sp>
        <p:nvSpPr>
          <p:cNvPr id="15" name="Text Box 4"/>
          <p:cNvSpPr txBox="1"/>
          <p:nvPr/>
        </p:nvSpPr>
        <p:spPr>
          <a:xfrm>
            <a:off x="3313583" y="2550535"/>
            <a:ext cx="5601335" cy="1278515"/>
          </a:xfrm>
          <a:prstGeom prst="rect">
            <a:avLst/>
          </a:prstGeom>
          <a:ln/>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spcBef>
                <a:spcPts val="0"/>
              </a:spcBef>
              <a:spcAft>
                <a:spcPts val="300"/>
              </a:spcAft>
            </a:pPr>
            <a:r>
              <a:rPr lang="en-US" sz="1400" b="1" dirty="0">
                <a:latin typeface="Arial" panose="020B0604020202020204" pitchFamily="34" charset="0"/>
                <a:ea typeface="Calibri" panose="020F0502020204030204" pitchFamily="34" charset="0"/>
                <a:cs typeface="Times New Roman" panose="02020603050405020304" pitchFamily="18" charset="0"/>
              </a:rPr>
              <a:t>Major Federal</a:t>
            </a:r>
            <a:r>
              <a:rPr lang="en-US" sz="1400" b="1" dirty="0">
                <a:effectLst/>
                <a:latin typeface="Arial" panose="020B0604020202020204" pitchFamily="34" charset="0"/>
                <a:ea typeface="Calibri" panose="020F0502020204030204" pitchFamily="34" charset="0"/>
                <a:cs typeface="Times New Roman" panose="02020603050405020304" pitchFamily="18" charset="0"/>
              </a:rPr>
              <a:t> Surveys</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algn="ctr"/>
            <a:r>
              <a:rPr lang="en-US" sz="1400" dirty="0">
                <a:latin typeface="Arial" panose="020B0604020202020204" pitchFamily="34" charset="0"/>
                <a:ea typeface="Calibri" panose="020F0502020204030204" pitchFamily="34" charset="0"/>
                <a:cs typeface="Times New Roman" panose="02020603050405020304" pitchFamily="18" charset="0"/>
              </a:rPr>
              <a:t>American Community Survey (2001-present)</a:t>
            </a:r>
          </a:p>
          <a:p>
            <a:pPr algn="ctr"/>
            <a:r>
              <a:rPr lang="en-US" sz="1400" dirty="0">
                <a:latin typeface="Arial" panose="020B0604020202020204" pitchFamily="34" charset="0"/>
                <a:ea typeface="Calibri" panose="020F0502020204030204" pitchFamily="34" charset="0"/>
                <a:cs typeface="Times New Roman" panose="02020603050405020304" pitchFamily="18" charset="0"/>
              </a:rPr>
              <a:t>Current Population Survey (1973, 1978-present)</a:t>
            </a:r>
          </a:p>
          <a:p>
            <a:pPr algn="ctr"/>
            <a:r>
              <a:rPr lang="en-US" sz="1400" dirty="0">
                <a:latin typeface="Arial" panose="020B0604020202020204" pitchFamily="34" charset="0"/>
                <a:ea typeface="Calibri" panose="020F0502020204030204" pitchFamily="34" charset="0"/>
                <a:cs typeface="Times New Roman" panose="02020603050405020304" pitchFamily="18" charset="0"/>
              </a:rPr>
              <a:t>American Housing Survey (1983-present)</a:t>
            </a:r>
          </a:p>
          <a:p>
            <a:pPr marL="0" marR="0" algn="ctr">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Survey of Income and Program Participation (1984-present)</a:t>
            </a:r>
          </a:p>
          <a:p>
            <a:pPr marL="0" marR="0" algn="just">
              <a:spcBef>
                <a:spcPts val="0"/>
              </a:spcBef>
              <a:spcAft>
                <a:spcPts val="10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spcBef>
                <a:spcPts val="0"/>
              </a:spcBef>
              <a:spcAft>
                <a:spcPts val="10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spcBef>
                <a:spcPts val="0"/>
              </a:spcBef>
              <a:spcAft>
                <a:spcPts val="1000"/>
              </a:spcAft>
            </a:pPr>
            <a:r>
              <a:rPr lang="en-US" sz="1100" b="1" dirty="0">
                <a:effectLst/>
                <a:latin typeface="Arial" panose="020B0604020202020204" pitchFamily="34" charset="0"/>
                <a:ea typeface="Calibri" panose="020F0502020204030204" pitchFamily="34" charset="0"/>
                <a:cs typeface="Times New Roman" panose="02020603050405020304" pitchFamily="18" charset="0"/>
              </a:rPr>
              <a:t>           </a:t>
            </a:r>
            <a:r>
              <a:rPr lang="en-US" sz="1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spcBef>
                <a:spcPts val="0"/>
              </a:spcBef>
              <a:spcAft>
                <a:spcPts val="1000"/>
              </a:spcAft>
            </a:pPr>
            <a:r>
              <a:rPr lang="en-US" sz="1100" b="1" dirty="0">
                <a:effectLst/>
                <a:latin typeface="Arial" panose="020B0604020202020204" pitchFamily="34" charset="0"/>
                <a:ea typeface="Calibri" panose="020F0502020204030204" pitchFamily="34" charset="0"/>
                <a:cs typeface="Times New Roman" panose="02020603050405020304" pitchFamily="18" charset="0"/>
              </a:rPr>
              <a:t> </a:t>
            </a:r>
            <a:endParaRPr lang="en-US" sz="1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spcBef>
                <a:spcPts val="0"/>
              </a:spcBef>
              <a:spcAft>
                <a:spcPts val="1000"/>
              </a:spcAft>
            </a:pPr>
            <a:r>
              <a:rPr lang="en-US" sz="1100" b="1" dirty="0">
                <a:effectLst/>
                <a:latin typeface="Arial" panose="020B0604020202020204" pitchFamily="34" charset="0"/>
                <a:ea typeface="Calibri" panose="020F0502020204030204" pitchFamily="34" charset="0"/>
                <a:cs typeface="Times New Roman" panose="02020603050405020304" pitchFamily="18" charset="0"/>
              </a:rPr>
              <a:t> </a:t>
            </a:r>
            <a:endParaRPr lang="en-US" sz="1100" dirty="0">
              <a:effectLst/>
              <a:latin typeface="Arial" panose="020B0604020202020204" pitchFamily="34" charset="0"/>
              <a:ea typeface="Calibri" panose="020F0502020204030204" pitchFamily="34" charset="0"/>
              <a:cs typeface="Times New Roman" panose="02020603050405020304" pitchFamily="18" charset="0"/>
            </a:endParaRPr>
          </a:p>
        </p:txBody>
      </p:sp>
      <p:sp>
        <p:nvSpPr>
          <p:cNvPr id="18"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26</a:t>
            </a:fld>
            <a:endParaRPr lang="en-US" sz="1200" dirty="0">
              <a:solidFill>
                <a:schemeClr val="bg2">
                  <a:lumMod val="50000"/>
                </a:schemeClr>
              </a:solidFill>
            </a:endParaRPr>
          </a:p>
        </p:txBody>
      </p:sp>
    </p:spTree>
    <p:extLst>
      <p:ext uri="{BB962C8B-B14F-4D97-AF65-F5344CB8AC3E}">
        <p14:creationId xmlns:p14="http://schemas.microsoft.com/office/powerpoint/2010/main" val="831190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4BFE6D4-27A9-4AE4-9EAE-AF75F97B179B}" type="slidenum">
              <a:rPr lang="en-US" smtClean="0"/>
              <a:t>27</a:t>
            </a:fld>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6625"/>
          <a:stretch/>
        </p:blipFill>
        <p:spPr>
          <a:xfrm>
            <a:off x="1393902" y="867264"/>
            <a:ext cx="9399084" cy="5700804"/>
          </a:xfrm>
          <a:prstGeom prst="rect">
            <a:avLst/>
          </a:prstGeom>
        </p:spPr>
      </p:pic>
      <p:sp>
        <p:nvSpPr>
          <p:cNvPr id="6" name="Title 1">
            <a:extLst>
              <a:ext uri="{FF2B5EF4-FFF2-40B4-BE49-F238E27FC236}">
                <a16:creationId xmlns:a16="http://schemas.microsoft.com/office/drawing/2014/main" id="{9ED1BF3B-2D51-F54D-87F6-82C8940C20DA}"/>
              </a:ext>
            </a:extLst>
          </p:cNvPr>
          <p:cNvSpPr txBox="1">
            <a:spLocks/>
          </p:cNvSpPr>
          <p:nvPr/>
        </p:nvSpPr>
        <p:spPr>
          <a:xfrm>
            <a:off x="838200" y="301083"/>
            <a:ext cx="10515600" cy="144965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dirty="0"/>
              <a:t>Federal Statistical Research Data Centers</a:t>
            </a:r>
            <a:endParaRPr lang="en-US" sz="4000" b="1" dirty="0">
              <a:latin typeface="+mn-lt"/>
            </a:endParaRPr>
          </a:p>
        </p:txBody>
      </p:sp>
    </p:spTree>
    <p:extLst>
      <p:ext uri="{BB962C8B-B14F-4D97-AF65-F5344CB8AC3E}">
        <p14:creationId xmlns:p14="http://schemas.microsoft.com/office/powerpoint/2010/main" val="8704958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952356"/>
            <a:ext cx="10515600" cy="1186687"/>
          </a:xfrm>
        </p:spPr>
        <p:txBody>
          <a:bodyPr/>
          <a:lstStyle/>
          <a:p>
            <a:r>
              <a:rPr lang="en-US" dirty="0"/>
              <a:t>Questions? </a:t>
            </a:r>
          </a:p>
        </p:txBody>
      </p:sp>
      <p:sp>
        <p:nvSpPr>
          <p:cNvPr id="3" name="Text Placeholder 2"/>
          <p:cNvSpPr>
            <a:spLocks noGrp="1"/>
          </p:cNvSpPr>
          <p:nvPr>
            <p:ph type="body" idx="1"/>
          </p:nvPr>
        </p:nvSpPr>
        <p:spPr>
          <a:xfrm>
            <a:off x="831850" y="4856163"/>
            <a:ext cx="10515600" cy="1500187"/>
          </a:xfrm>
        </p:spPr>
        <p:txBody>
          <a:bodyPr/>
          <a:lstStyle/>
          <a:p>
            <a:r>
              <a:rPr lang="en-US" dirty="0"/>
              <a:t>Trent Alexander</a:t>
            </a:r>
          </a:p>
          <a:p>
            <a:r>
              <a:rPr lang="en-US" dirty="0"/>
              <a:t>jtalex@umich.edu</a:t>
            </a:r>
          </a:p>
          <a:p>
            <a:endParaRPr lang="en-US" dirty="0"/>
          </a:p>
        </p:txBody>
      </p:sp>
      <p:sp>
        <p:nvSpPr>
          <p:cNvPr id="4" name="Slide Number Placeholder 3"/>
          <p:cNvSpPr>
            <a:spLocks noGrp="1"/>
          </p:cNvSpPr>
          <p:nvPr>
            <p:ph type="sldNum" sz="quarter" idx="12"/>
          </p:nvPr>
        </p:nvSpPr>
        <p:spPr/>
        <p:txBody>
          <a:bodyPr/>
          <a:lstStyle/>
          <a:p>
            <a:fld id="{24BFE6D4-27A9-4AE4-9EAE-AF75F97B179B}" type="slidenum">
              <a:rPr lang="en-US" smtClean="0"/>
              <a:t>28</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4152" y="4953887"/>
            <a:ext cx="4693298" cy="652369"/>
          </a:xfrm>
          <a:prstGeom prst="rect">
            <a:avLst/>
          </a:prstGeom>
        </p:spPr>
      </p:pic>
      <p:sp>
        <p:nvSpPr>
          <p:cNvPr id="6" name="Text Placeholder 2"/>
          <p:cNvSpPr txBox="1">
            <a:spLocks/>
          </p:cNvSpPr>
          <p:nvPr/>
        </p:nvSpPr>
        <p:spPr>
          <a:xfrm>
            <a:off x="838200" y="3078653"/>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dirty="0"/>
              <a:t>Katie </a:t>
            </a:r>
            <a:r>
              <a:rPr lang="en-US" dirty="0" err="1"/>
              <a:t>Genadek</a:t>
            </a:r>
            <a:endParaRPr lang="en-US" dirty="0"/>
          </a:p>
          <a:p>
            <a:r>
              <a:rPr lang="en-US" dirty="0"/>
              <a:t>katie.r.genadek@census.gov</a:t>
            </a:r>
          </a:p>
          <a:p>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152" y="3066592"/>
            <a:ext cx="2463418" cy="1039477"/>
          </a:xfrm>
          <a:prstGeom prst="rect">
            <a:avLst/>
          </a:prstGeom>
        </p:spPr>
      </p:pic>
    </p:spTree>
    <p:extLst>
      <p:ext uri="{BB962C8B-B14F-4D97-AF65-F5344CB8AC3E}">
        <p14:creationId xmlns:p14="http://schemas.microsoft.com/office/powerpoint/2010/main" val="3129693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559228"/>
            <a:ext cx="12192000" cy="728663"/>
          </a:xfrm>
          <a:prstGeom prst="rect">
            <a:avLst/>
          </a:prstGeom>
        </p:spPr>
        <p:txBody>
          <a:bodyPr>
            <a:normAutofit/>
          </a:bodyPr>
          <a:lstStyle/>
          <a:p>
            <a:pPr algn="ctr"/>
            <a:r>
              <a:rPr lang="en-US" sz="3600" dirty="0">
                <a:latin typeface="Calibri" panose="020F0502020204030204" pitchFamily="34" charset="0"/>
                <a:cs typeface="Calibri" panose="020F0502020204030204" pitchFamily="34" charset="0"/>
              </a:rPr>
              <a:t>Available large-scale U.S. Census linkages</a:t>
            </a:r>
          </a:p>
        </p:txBody>
      </p:sp>
      <p:graphicFrame>
        <p:nvGraphicFramePr>
          <p:cNvPr id="5" name="Table 4">
            <a:extLst>
              <a:ext uri="{FF2B5EF4-FFF2-40B4-BE49-F238E27FC236}">
                <a16:creationId xmlns:a16="http://schemas.microsoft.com/office/drawing/2014/main" id="{743F700B-0429-ED45-A02D-DE99960B51A7}"/>
              </a:ext>
            </a:extLst>
          </p:cNvPr>
          <p:cNvGraphicFramePr>
            <a:graphicFrameLocks noGrp="1"/>
          </p:cNvGraphicFramePr>
          <p:nvPr/>
        </p:nvGraphicFramePr>
        <p:xfrm>
          <a:off x="480645" y="5104097"/>
          <a:ext cx="11195532" cy="741680"/>
        </p:xfrm>
        <a:graphic>
          <a:graphicData uri="http://schemas.openxmlformats.org/drawingml/2006/table">
            <a:tbl>
              <a:tblPr firstRow="1" bandRow="1">
                <a:tableStyleId>{2D5ABB26-0587-4C30-8999-92F81FD0307C}</a:tableStyleId>
              </a:tblPr>
              <a:tblGrid>
                <a:gridCol w="621974">
                  <a:extLst>
                    <a:ext uri="{9D8B030D-6E8A-4147-A177-3AD203B41FA5}">
                      <a16:colId xmlns:a16="http://schemas.microsoft.com/office/drawing/2014/main" val="2266680489"/>
                    </a:ext>
                  </a:extLst>
                </a:gridCol>
                <a:gridCol w="621974">
                  <a:extLst>
                    <a:ext uri="{9D8B030D-6E8A-4147-A177-3AD203B41FA5}">
                      <a16:colId xmlns:a16="http://schemas.microsoft.com/office/drawing/2014/main" val="3664246948"/>
                    </a:ext>
                  </a:extLst>
                </a:gridCol>
                <a:gridCol w="621974">
                  <a:extLst>
                    <a:ext uri="{9D8B030D-6E8A-4147-A177-3AD203B41FA5}">
                      <a16:colId xmlns:a16="http://schemas.microsoft.com/office/drawing/2014/main" val="1437845232"/>
                    </a:ext>
                  </a:extLst>
                </a:gridCol>
                <a:gridCol w="621974">
                  <a:extLst>
                    <a:ext uri="{9D8B030D-6E8A-4147-A177-3AD203B41FA5}">
                      <a16:colId xmlns:a16="http://schemas.microsoft.com/office/drawing/2014/main" val="2322378757"/>
                    </a:ext>
                  </a:extLst>
                </a:gridCol>
                <a:gridCol w="621974">
                  <a:extLst>
                    <a:ext uri="{9D8B030D-6E8A-4147-A177-3AD203B41FA5}">
                      <a16:colId xmlns:a16="http://schemas.microsoft.com/office/drawing/2014/main" val="1561291207"/>
                    </a:ext>
                  </a:extLst>
                </a:gridCol>
                <a:gridCol w="621974">
                  <a:extLst>
                    <a:ext uri="{9D8B030D-6E8A-4147-A177-3AD203B41FA5}">
                      <a16:colId xmlns:a16="http://schemas.microsoft.com/office/drawing/2014/main" val="774085822"/>
                    </a:ext>
                  </a:extLst>
                </a:gridCol>
                <a:gridCol w="621974">
                  <a:extLst>
                    <a:ext uri="{9D8B030D-6E8A-4147-A177-3AD203B41FA5}">
                      <a16:colId xmlns:a16="http://schemas.microsoft.com/office/drawing/2014/main" val="1414610527"/>
                    </a:ext>
                  </a:extLst>
                </a:gridCol>
                <a:gridCol w="621974">
                  <a:extLst>
                    <a:ext uri="{9D8B030D-6E8A-4147-A177-3AD203B41FA5}">
                      <a16:colId xmlns:a16="http://schemas.microsoft.com/office/drawing/2014/main" val="415211470"/>
                    </a:ext>
                  </a:extLst>
                </a:gridCol>
                <a:gridCol w="621974">
                  <a:extLst>
                    <a:ext uri="{9D8B030D-6E8A-4147-A177-3AD203B41FA5}">
                      <a16:colId xmlns:a16="http://schemas.microsoft.com/office/drawing/2014/main" val="3716084668"/>
                    </a:ext>
                  </a:extLst>
                </a:gridCol>
                <a:gridCol w="621974">
                  <a:extLst>
                    <a:ext uri="{9D8B030D-6E8A-4147-A177-3AD203B41FA5}">
                      <a16:colId xmlns:a16="http://schemas.microsoft.com/office/drawing/2014/main" val="3082001372"/>
                    </a:ext>
                  </a:extLst>
                </a:gridCol>
                <a:gridCol w="621974">
                  <a:extLst>
                    <a:ext uri="{9D8B030D-6E8A-4147-A177-3AD203B41FA5}">
                      <a16:colId xmlns:a16="http://schemas.microsoft.com/office/drawing/2014/main" val="1587529801"/>
                    </a:ext>
                  </a:extLst>
                </a:gridCol>
                <a:gridCol w="621974">
                  <a:extLst>
                    <a:ext uri="{9D8B030D-6E8A-4147-A177-3AD203B41FA5}">
                      <a16:colId xmlns:a16="http://schemas.microsoft.com/office/drawing/2014/main" val="510965113"/>
                    </a:ext>
                  </a:extLst>
                </a:gridCol>
                <a:gridCol w="621974">
                  <a:extLst>
                    <a:ext uri="{9D8B030D-6E8A-4147-A177-3AD203B41FA5}">
                      <a16:colId xmlns:a16="http://schemas.microsoft.com/office/drawing/2014/main" val="3581248394"/>
                    </a:ext>
                  </a:extLst>
                </a:gridCol>
                <a:gridCol w="621974">
                  <a:extLst>
                    <a:ext uri="{9D8B030D-6E8A-4147-A177-3AD203B41FA5}">
                      <a16:colId xmlns:a16="http://schemas.microsoft.com/office/drawing/2014/main" val="3667376805"/>
                    </a:ext>
                  </a:extLst>
                </a:gridCol>
                <a:gridCol w="621974">
                  <a:extLst>
                    <a:ext uri="{9D8B030D-6E8A-4147-A177-3AD203B41FA5}">
                      <a16:colId xmlns:a16="http://schemas.microsoft.com/office/drawing/2014/main" val="2998157426"/>
                    </a:ext>
                  </a:extLst>
                </a:gridCol>
                <a:gridCol w="621974">
                  <a:extLst>
                    <a:ext uri="{9D8B030D-6E8A-4147-A177-3AD203B41FA5}">
                      <a16:colId xmlns:a16="http://schemas.microsoft.com/office/drawing/2014/main" val="64387069"/>
                    </a:ext>
                  </a:extLst>
                </a:gridCol>
                <a:gridCol w="621974">
                  <a:extLst>
                    <a:ext uri="{9D8B030D-6E8A-4147-A177-3AD203B41FA5}">
                      <a16:colId xmlns:a16="http://schemas.microsoft.com/office/drawing/2014/main" val="2798444392"/>
                    </a:ext>
                  </a:extLst>
                </a:gridCol>
                <a:gridCol w="621974">
                  <a:extLst>
                    <a:ext uri="{9D8B030D-6E8A-4147-A177-3AD203B41FA5}">
                      <a16:colId xmlns:a16="http://schemas.microsoft.com/office/drawing/2014/main" val="527035168"/>
                    </a:ext>
                  </a:extLst>
                </a:gridCol>
              </a:tblGrid>
              <a:tr h="370840">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7773152"/>
                  </a:ext>
                </a:extLst>
              </a:tr>
              <a:tr h="370840">
                <a:tc>
                  <a:txBody>
                    <a:bodyPr/>
                    <a:lstStyle/>
                    <a:p>
                      <a:r>
                        <a:rPr lang="en-US" sz="1600"/>
                        <a:t>1850</a:t>
                      </a:r>
                    </a:p>
                  </a:txBody>
                  <a:tcPr>
                    <a:lnT w="12700" cap="flat" cmpd="sng" algn="ctr">
                      <a:solidFill>
                        <a:schemeClr val="tx1"/>
                      </a:solidFill>
                      <a:prstDash val="solid"/>
                      <a:round/>
                      <a:headEnd type="none" w="med" len="med"/>
                      <a:tailEnd type="none" w="med" len="med"/>
                    </a:lnT>
                  </a:tcPr>
                </a:tc>
                <a:tc>
                  <a:txBody>
                    <a:bodyPr/>
                    <a:lstStyle/>
                    <a:p>
                      <a:r>
                        <a:rPr lang="en-US" sz="1600"/>
                        <a:t>1860</a:t>
                      </a:r>
                    </a:p>
                  </a:txBody>
                  <a:tcPr>
                    <a:lnT w="12700" cap="flat" cmpd="sng" algn="ctr">
                      <a:solidFill>
                        <a:schemeClr val="tx1"/>
                      </a:solidFill>
                      <a:prstDash val="solid"/>
                      <a:round/>
                      <a:headEnd type="none" w="med" len="med"/>
                      <a:tailEnd type="none" w="med" len="med"/>
                    </a:lnT>
                  </a:tcPr>
                </a:tc>
                <a:tc>
                  <a:txBody>
                    <a:bodyPr/>
                    <a:lstStyle/>
                    <a:p>
                      <a:r>
                        <a:rPr lang="en-US" sz="1600"/>
                        <a:t>1870</a:t>
                      </a:r>
                    </a:p>
                  </a:txBody>
                  <a:tcPr>
                    <a:lnT w="12700" cap="flat" cmpd="sng" algn="ctr">
                      <a:solidFill>
                        <a:schemeClr val="tx1"/>
                      </a:solidFill>
                      <a:prstDash val="solid"/>
                      <a:round/>
                      <a:headEnd type="none" w="med" len="med"/>
                      <a:tailEnd type="none" w="med" len="med"/>
                    </a:lnT>
                  </a:tcPr>
                </a:tc>
                <a:tc>
                  <a:txBody>
                    <a:bodyPr/>
                    <a:lstStyle/>
                    <a:p>
                      <a:r>
                        <a:rPr lang="en-US" sz="1600"/>
                        <a:t>1880</a:t>
                      </a:r>
                    </a:p>
                  </a:txBody>
                  <a:tcPr>
                    <a:lnT w="12700" cap="flat" cmpd="sng" algn="ctr">
                      <a:solidFill>
                        <a:schemeClr val="tx1"/>
                      </a:solidFill>
                      <a:prstDash val="solid"/>
                      <a:round/>
                      <a:headEnd type="none" w="med" len="med"/>
                      <a:tailEnd type="none" w="med" len="med"/>
                    </a:lnT>
                  </a:tcPr>
                </a:tc>
                <a:tc>
                  <a:txBody>
                    <a:bodyPr/>
                    <a:lstStyle/>
                    <a:p>
                      <a:r>
                        <a:rPr lang="en-US" sz="1600"/>
                        <a:t>1890</a:t>
                      </a:r>
                    </a:p>
                  </a:txBody>
                  <a:tcPr>
                    <a:lnT w="12700" cap="flat" cmpd="sng" algn="ctr">
                      <a:solidFill>
                        <a:schemeClr val="tx1"/>
                      </a:solidFill>
                      <a:prstDash val="solid"/>
                      <a:round/>
                      <a:headEnd type="none" w="med" len="med"/>
                      <a:tailEnd type="none" w="med" len="med"/>
                    </a:lnT>
                  </a:tcPr>
                </a:tc>
                <a:tc>
                  <a:txBody>
                    <a:bodyPr/>
                    <a:lstStyle/>
                    <a:p>
                      <a:r>
                        <a:rPr lang="en-US" sz="1600"/>
                        <a:t>1900</a:t>
                      </a:r>
                    </a:p>
                  </a:txBody>
                  <a:tcPr>
                    <a:lnT w="12700" cap="flat" cmpd="sng" algn="ctr">
                      <a:solidFill>
                        <a:schemeClr val="tx1"/>
                      </a:solidFill>
                      <a:prstDash val="solid"/>
                      <a:round/>
                      <a:headEnd type="none" w="med" len="med"/>
                      <a:tailEnd type="none" w="med" len="med"/>
                    </a:lnT>
                  </a:tcPr>
                </a:tc>
                <a:tc>
                  <a:txBody>
                    <a:bodyPr/>
                    <a:lstStyle/>
                    <a:p>
                      <a:r>
                        <a:rPr lang="en-US" sz="1600"/>
                        <a:t>1910</a:t>
                      </a:r>
                    </a:p>
                  </a:txBody>
                  <a:tcPr>
                    <a:lnT w="12700" cap="flat" cmpd="sng" algn="ctr">
                      <a:solidFill>
                        <a:schemeClr val="tx1"/>
                      </a:solidFill>
                      <a:prstDash val="solid"/>
                      <a:round/>
                      <a:headEnd type="none" w="med" len="med"/>
                      <a:tailEnd type="none" w="med" len="med"/>
                    </a:lnT>
                  </a:tcPr>
                </a:tc>
                <a:tc>
                  <a:txBody>
                    <a:bodyPr/>
                    <a:lstStyle/>
                    <a:p>
                      <a:r>
                        <a:rPr lang="en-US" sz="1600"/>
                        <a:t>1920</a:t>
                      </a:r>
                    </a:p>
                  </a:txBody>
                  <a:tcPr>
                    <a:lnT w="12700" cap="flat" cmpd="sng" algn="ctr">
                      <a:solidFill>
                        <a:schemeClr val="tx1"/>
                      </a:solidFill>
                      <a:prstDash val="solid"/>
                      <a:round/>
                      <a:headEnd type="none" w="med" len="med"/>
                      <a:tailEnd type="none" w="med" len="med"/>
                    </a:lnT>
                  </a:tcPr>
                </a:tc>
                <a:tc>
                  <a:txBody>
                    <a:bodyPr/>
                    <a:lstStyle/>
                    <a:p>
                      <a:r>
                        <a:rPr lang="en-US" sz="1600"/>
                        <a:t>1930</a:t>
                      </a:r>
                    </a:p>
                  </a:txBody>
                  <a:tcPr>
                    <a:lnT w="12700" cap="flat" cmpd="sng" algn="ctr">
                      <a:solidFill>
                        <a:schemeClr val="tx1"/>
                      </a:solidFill>
                      <a:prstDash val="solid"/>
                      <a:round/>
                      <a:headEnd type="none" w="med" len="med"/>
                      <a:tailEnd type="none" w="med" len="med"/>
                    </a:lnT>
                  </a:tcPr>
                </a:tc>
                <a:tc>
                  <a:txBody>
                    <a:bodyPr/>
                    <a:lstStyle/>
                    <a:p>
                      <a:r>
                        <a:rPr lang="en-US" sz="1600"/>
                        <a:t>1940</a:t>
                      </a:r>
                    </a:p>
                  </a:txBody>
                  <a:tcPr>
                    <a:lnT w="12700" cap="flat" cmpd="sng" algn="ctr">
                      <a:solidFill>
                        <a:schemeClr val="tx1"/>
                      </a:solidFill>
                      <a:prstDash val="solid"/>
                      <a:round/>
                      <a:headEnd type="none" w="med" len="med"/>
                      <a:tailEnd type="none" w="med" len="med"/>
                    </a:lnT>
                  </a:tcPr>
                </a:tc>
                <a:tc>
                  <a:txBody>
                    <a:bodyPr/>
                    <a:lstStyle/>
                    <a:p>
                      <a:r>
                        <a:rPr lang="en-US" sz="1600"/>
                        <a:t>1950</a:t>
                      </a:r>
                    </a:p>
                  </a:txBody>
                  <a:tcPr>
                    <a:lnT w="12700" cap="flat" cmpd="sng" algn="ctr">
                      <a:solidFill>
                        <a:schemeClr val="tx1"/>
                      </a:solidFill>
                      <a:prstDash val="solid"/>
                      <a:round/>
                      <a:headEnd type="none" w="med" len="med"/>
                      <a:tailEnd type="none" w="med" len="med"/>
                    </a:lnT>
                  </a:tcPr>
                </a:tc>
                <a:tc>
                  <a:txBody>
                    <a:bodyPr/>
                    <a:lstStyle/>
                    <a:p>
                      <a:r>
                        <a:rPr lang="en-US" sz="1600"/>
                        <a:t>1960</a:t>
                      </a:r>
                    </a:p>
                  </a:txBody>
                  <a:tcPr>
                    <a:lnT w="12700" cap="flat" cmpd="sng" algn="ctr">
                      <a:solidFill>
                        <a:schemeClr val="tx1"/>
                      </a:solidFill>
                      <a:prstDash val="solid"/>
                      <a:round/>
                      <a:headEnd type="none" w="med" len="med"/>
                      <a:tailEnd type="none" w="med" len="med"/>
                    </a:lnT>
                  </a:tcPr>
                </a:tc>
                <a:tc>
                  <a:txBody>
                    <a:bodyPr/>
                    <a:lstStyle/>
                    <a:p>
                      <a:r>
                        <a:rPr lang="en-US" sz="1600"/>
                        <a:t>1970</a:t>
                      </a:r>
                    </a:p>
                  </a:txBody>
                  <a:tcPr>
                    <a:lnT w="12700" cap="flat" cmpd="sng" algn="ctr">
                      <a:solidFill>
                        <a:schemeClr val="tx1"/>
                      </a:solidFill>
                      <a:prstDash val="solid"/>
                      <a:round/>
                      <a:headEnd type="none" w="med" len="med"/>
                      <a:tailEnd type="none" w="med" len="med"/>
                    </a:lnT>
                  </a:tcPr>
                </a:tc>
                <a:tc>
                  <a:txBody>
                    <a:bodyPr/>
                    <a:lstStyle/>
                    <a:p>
                      <a:r>
                        <a:rPr lang="en-US" sz="1600"/>
                        <a:t>1980</a:t>
                      </a:r>
                    </a:p>
                  </a:txBody>
                  <a:tcPr>
                    <a:lnT w="12700" cap="flat" cmpd="sng" algn="ctr">
                      <a:solidFill>
                        <a:schemeClr val="tx1"/>
                      </a:solidFill>
                      <a:prstDash val="solid"/>
                      <a:round/>
                      <a:headEnd type="none" w="med" len="med"/>
                      <a:tailEnd type="none" w="med" len="med"/>
                    </a:lnT>
                  </a:tcPr>
                </a:tc>
                <a:tc>
                  <a:txBody>
                    <a:bodyPr/>
                    <a:lstStyle/>
                    <a:p>
                      <a:r>
                        <a:rPr lang="en-US" sz="1600"/>
                        <a:t>1990</a:t>
                      </a:r>
                    </a:p>
                  </a:txBody>
                  <a:tcPr>
                    <a:lnT w="12700" cap="flat" cmpd="sng" algn="ctr">
                      <a:solidFill>
                        <a:schemeClr val="tx1"/>
                      </a:solidFill>
                      <a:prstDash val="solid"/>
                      <a:round/>
                      <a:headEnd type="none" w="med" len="med"/>
                      <a:tailEnd type="none" w="med" len="med"/>
                    </a:lnT>
                  </a:tcPr>
                </a:tc>
                <a:tc>
                  <a:txBody>
                    <a:bodyPr/>
                    <a:lstStyle/>
                    <a:p>
                      <a:r>
                        <a:rPr lang="en-US" sz="1600"/>
                        <a:t>2000</a:t>
                      </a:r>
                    </a:p>
                  </a:txBody>
                  <a:tcPr>
                    <a:lnT w="12700" cap="flat" cmpd="sng" algn="ctr">
                      <a:solidFill>
                        <a:schemeClr val="tx1"/>
                      </a:solidFill>
                      <a:prstDash val="solid"/>
                      <a:round/>
                      <a:headEnd type="none" w="med" len="med"/>
                      <a:tailEnd type="none" w="med" len="med"/>
                    </a:lnT>
                  </a:tcPr>
                </a:tc>
                <a:tc>
                  <a:txBody>
                    <a:bodyPr/>
                    <a:lstStyle/>
                    <a:p>
                      <a:r>
                        <a:rPr lang="en-US" sz="1600"/>
                        <a:t>2010</a:t>
                      </a:r>
                    </a:p>
                  </a:txBody>
                  <a:tcPr>
                    <a:lnT w="12700" cap="flat" cmpd="sng" algn="ctr">
                      <a:solidFill>
                        <a:schemeClr val="tx1"/>
                      </a:solidFill>
                      <a:prstDash val="solid"/>
                      <a:round/>
                      <a:headEnd type="none" w="med" len="med"/>
                      <a:tailEnd type="none" w="med" len="med"/>
                    </a:lnT>
                  </a:tcPr>
                </a:tc>
                <a:tc>
                  <a:txBody>
                    <a:bodyPr/>
                    <a:lstStyle/>
                    <a:p>
                      <a:r>
                        <a:rPr lang="en-US" sz="1600"/>
                        <a:t>2020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325318549"/>
                  </a:ext>
                </a:extLst>
              </a:tr>
            </a:tbl>
          </a:graphicData>
        </a:graphic>
      </p:graphicFrame>
      <p:sp>
        <p:nvSpPr>
          <p:cNvPr id="8" name="TextBox 7">
            <a:extLst>
              <a:ext uri="{FF2B5EF4-FFF2-40B4-BE49-F238E27FC236}">
                <a16:creationId xmlns:a16="http://schemas.microsoft.com/office/drawing/2014/main" id="{68BB95DE-6B24-1845-8271-33CC3F7B3EB6}"/>
              </a:ext>
            </a:extLst>
          </p:cNvPr>
          <p:cNvSpPr txBox="1"/>
          <p:nvPr/>
        </p:nvSpPr>
        <p:spPr>
          <a:xfrm>
            <a:off x="480645" y="4167273"/>
            <a:ext cx="6130017" cy="1200329"/>
          </a:xfrm>
          <a:prstGeom prst="rect">
            <a:avLst/>
          </a:prstGeom>
          <a:noFill/>
          <a:ln w="15875">
            <a:solidFill>
              <a:schemeClr val="tx1"/>
            </a:solidFill>
          </a:ln>
        </p:spPr>
        <p:txBody>
          <a:bodyPr wrap="square" rtlCol="0">
            <a:spAutoFit/>
          </a:bodyPr>
          <a:lstStyle/>
          <a:p>
            <a:pPr algn="ctr"/>
            <a:r>
              <a:rPr lang="en-US" sz="2400" dirty="0"/>
              <a:t>IPUMS Linked Samples</a:t>
            </a:r>
          </a:p>
          <a:p>
            <a:pPr algn="ctr"/>
            <a:r>
              <a:rPr lang="en-US" sz="2400" dirty="0"/>
              <a:t>NBER Census Linking Project </a:t>
            </a:r>
          </a:p>
          <a:p>
            <a:pPr algn="ctr"/>
            <a:r>
              <a:rPr lang="en-US" sz="2400" dirty="0"/>
              <a:t>1850-1940</a:t>
            </a:r>
          </a:p>
        </p:txBody>
      </p:sp>
      <p:sp>
        <p:nvSpPr>
          <p:cNvPr id="9" name="TextBox 8">
            <a:extLst>
              <a:ext uri="{FF2B5EF4-FFF2-40B4-BE49-F238E27FC236}">
                <a16:creationId xmlns:a16="http://schemas.microsoft.com/office/drawing/2014/main" id="{572E61E7-D1EA-944E-9B36-B5A350C57A3B}"/>
              </a:ext>
            </a:extLst>
          </p:cNvPr>
          <p:cNvSpPr txBox="1"/>
          <p:nvPr/>
        </p:nvSpPr>
        <p:spPr>
          <a:xfrm>
            <a:off x="9848538" y="3064693"/>
            <a:ext cx="1975693" cy="1200329"/>
          </a:xfrm>
          <a:prstGeom prst="rect">
            <a:avLst/>
          </a:prstGeom>
          <a:noFill/>
          <a:ln w="15875">
            <a:solidFill>
              <a:schemeClr val="tx1"/>
            </a:solidFill>
          </a:ln>
        </p:spPr>
        <p:txBody>
          <a:bodyPr wrap="square" rtlCol="0">
            <a:spAutoFit/>
          </a:bodyPr>
          <a:lstStyle/>
          <a:p>
            <a:pPr algn="ctr"/>
            <a:r>
              <a:rPr lang="en-US" sz="2400"/>
              <a:t>2000 census</a:t>
            </a:r>
          </a:p>
          <a:p>
            <a:pPr algn="ctr"/>
            <a:r>
              <a:rPr lang="en-US" sz="2400"/>
              <a:t>2010 census</a:t>
            </a:r>
          </a:p>
          <a:p>
            <a:pPr algn="ctr"/>
            <a:r>
              <a:rPr lang="en-US" sz="2400"/>
              <a:t>ACS</a:t>
            </a:r>
          </a:p>
        </p:txBody>
      </p:sp>
      <p:sp>
        <p:nvSpPr>
          <p:cNvPr id="10"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3</a:t>
            </a:fld>
            <a:endParaRPr lang="en-US" sz="1200" dirty="0">
              <a:solidFill>
                <a:schemeClr val="bg2">
                  <a:lumMod val="50000"/>
                </a:schemeClr>
              </a:solidFill>
            </a:endParaRPr>
          </a:p>
        </p:txBody>
      </p:sp>
    </p:spTree>
    <p:extLst>
      <p:ext uri="{BB962C8B-B14F-4D97-AF65-F5344CB8AC3E}">
        <p14:creationId xmlns:p14="http://schemas.microsoft.com/office/powerpoint/2010/main" val="691399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559228"/>
            <a:ext cx="12192000" cy="728663"/>
          </a:xfrm>
          <a:prstGeom prst="rect">
            <a:avLst/>
          </a:prstGeom>
        </p:spPr>
        <p:txBody>
          <a:bodyPr>
            <a:normAutofit/>
          </a:bodyPr>
          <a:lstStyle/>
          <a:p>
            <a:pPr algn="ctr"/>
            <a:r>
              <a:rPr lang="en-US" sz="3600" dirty="0">
                <a:latin typeface="Calibri" panose="020F0502020204030204" pitchFamily="34" charset="0"/>
                <a:cs typeface="Calibri" panose="020F0502020204030204" pitchFamily="34" charset="0"/>
              </a:rPr>
              <a:t>Available large-scale U.S. Census linkages</a:t>
            </a:r>
          </a:p>
        </p:txBody>
      </p:sp>
      <p:graphicFrame>
        <p:nvGraphicFramePr>
          <p:cNvPr id="5" name="Table 4">
            <a:extLst>
              <a:ext uri="{FF2B5EF4-FFF2-40B4-BE49-F238E27FC236}">
                <a16:creationId xmlns:a16="http://schemas.microsoft.com/office/drawing/2014/main" id="{743F700B-0429-ED45-A02D-DE99960B51A7}"/>
              </a:ext>
            </a:extLst>
          </p:cNvPr>
          <p:cNvGraphicFramePr>
            <a:graphicFrameLocks noGrp="1"/>
          </p:cNvGraphicFramePr>
          <p:nvPr/>
        </p:nvGraphicFramePr>
        <p:xfrm>
          <a:off x="480645" y="5104097"/>
          <a:ext cx="11195532" cy="741680"/>
        </p:xfrm>
        <a:graphic>
          <a:graphicData uri="http://schemas.openxmlformats.org/drawingml/2006/table">
            <a:tbl>
              <a:tblPr firstRow="1" bandRow="1">
                <a:tableStyleId>{2D5ABB26-0587-4C30-8999-92F81FD0307C}</a:tableStyleId>
              </a:tblPr>
              <a:tblGrid>
                <a:gridCol w="621974">
                  <a:extLst>
                    <a:ext uri="{9D8B030D-6E8A-4147-A177-3AD203B41FA5}">
                      <a16:colId xmlns:a16="http://schemas.microsoft.com/office/drawing/2014/main" val="2266680489"/>
                    </a:ext>
                  </a:extLst>
                </a:gridCol>
                <a:gridCol w="621974">
                  <a:extLst>
                    <a:ext uri="{9D8B030D-6E8A-4147-A177-3AD203B41FA5}">
                      <a16:colId xmlns:a16="http://schemas.microsoft.com/office/drawing/2014/main" val="3664246948"/>
                    </a:ext>
                  </a:extLst>
                </a:gridCol>
                <a:gridCol w="621974">
                  <a:extLst>
                    <a:ext uri="{9D8B030D-6E8A-4147-A177-3AD203B41FA5}">
                      <a16:colId xmlns:a16="http://schemas.microsoft.com/office/drawing/2014/main" val="1437845232"/>
                    </a:ext>
                  </a:extLst>
                </a:gridCol>
                <a:gridCol w="621974">
                  <a:extLst>
                    <a:ext uri="{9D8B030D-6E8A-4147-A177-3AD203B41FA5}">
                      <a16:colId xmlns:a16="http://schemas.microsoft.com/office/drawing/2014/main" val="2322378757"/>
                    </a:ext>
                  </a:extLst>
                </a:gridCol>
                <a:gridCol w="621974">
                  <a:extLst>
                    <a:ext uri="{9D8B030D-6E8A-4147-A177-3AD203B41FA5}">
                      <a16:colId xmlns:a16="http://schemas.microsoft.com/office/drawing/2014/main" val="1561291207"/>
                    </a:ext>
                  </a:extLst>
                </a:gridCol>
                <a:gridCol w="621974">
                  <a:extLst>
                    <a:ext uri="{9D8B030D-6E8A-4147-A177-3AD203B41FA5}">
                      <a16:colId xmlns:a16="http://schemas.microsoft.com/office/drawing/2014/main" val="774085822"/>
                    </a:ext>
                  </a:extLst>
                </a:gridCol>
                <a:gridCol w="621974">
                  <a:extLst>
                    <a:ext uri="{9D8B030D-6E8A-4147-A177-3AD203B41FA5}">
                      <a16:colId xmlns:a16="http://schemas.microsoft.com/office/drawing/2014/main" val="1414610527"/>
                    </a:ext>
                  </a:extLst>
                </a:gridCol>
                <a:gridCol w="621974">
                  <a:extLst>
                    <a:ext uri="{9D8B030D-6E8A-4147-A177-3AD203B41FA5}">
                      <a16:colId xmlns:a16="http://schemas.microsoft.com/office/drawing/2014/main" val="415211470"/>
                    </a:ext>
                  </a:extLst>
                </a:gridCol>
                <a:gridCol w="621974">
                  <a:extLst>
                    <a:ext uri="{9D8B030D-6E8A-4147-A177-3AD203B41FA5}">
                      <a16:colId xmlns:a16="http://schemas.microsoft.com/office/drawing/2014/main" val="3716084668"/>
                    </a:ext>
                  </a:extLst>
                </a:gridCol>
                <a:gridCol w="621974">
                  <a:extLst>
                    <a:ext uri="{9D8B030D-6E8A-4147-A177-3AD203B41FA5}">
                      <a16:colId xmlns:a16="http://schemas.microsoft.com/office/drawing/2014/main" val="3082001372"/>
                    </a:ext>
                  </a:extLst>
                </a:gridCol>
                <a:gridCol w="621974">
                  <a:extLst>
                    <a:ext uri="{9D8B030D-6E8A-4147-A177-3AD203B41FA5}">
                      <a16:colId xmlns:a16="http://schemas.microsoft.com/office/drawing/2014/main" val="1587529801"/>
                    </a:ext>
                  </a:extLst>
                </a:gridCol>
                <a:gridCol w="621974">
                  <a:extLst>
                    <a:ext uri="{9D8B030D-6E8A-4147-A177-3AD203B41FA5}">
                      <a16:colId xmlns:a16="http://schemas.microsoft.com/office/drawing/2014/main" val="510965113"/>
                    </a:ext>
                  </a:extLst>
                </a:gridCol>
                <a:gridCol w="621974">
                  <a:extLst>
                    <a:ext uri="{9D8B030D-6E8A-4147-A177-3AD203B41FA5}">
                      <a16:colId xmlns:a16="http://schemas.microsoft.com/office/drawing/2014/main" val="3581248394"/>
                    </a:ext>
                  </a:extLst>
                </a:gridCol>
                <a:gridCol w="621974">
                  <a:extLst>
                    <a:ext uri="{9D8B030D-6E8A-4147-A177-3AD203B41FA5}">
                      <a16:colId xmlns:a16="http://schemas.microsoft.com/office/drawing/2014/main" val="3667376805"/>
                    </a:ext>
                  </a:extLst>
                </a:gridCol>
                <a:gridCol w="621974">
                  <a:extLst>
                    <a:ext uri="{9D8B030D-6E8A-4147-A177-3AD203B41FA5}">
                      <a16:colId xmlns:a16="http://schemas.microsoft.com/office/drawing/2014/main" val="2998157426"/>
                    </a:ext>
                  </a:extLst>
                </a:gridCol>
                <a:gridCol w="621974">
                  <a:extLst>
                    <a:ext uri="{9D8B030D-6E8A-4147-A177-3AD203B41FA5}">
                      <a16:colId xmlns:a16="http://schemas.microsoft.com/office/drawing/2014/main" val="64387069"/>
                    </a:ext>
                  </a:extLst>
                </a:gridCol>
                <a:gridCol w="621974">
                  <a:extLst>
                    <a:ext uri="{9D8B030D-6E8A-4147-A177-3AD203B41FA5}">
                      <a16:colId xmlns:a16="http://schemas.microsoft.com/office/drawing/2014/main" val="2798444392"/>
                    </a:ext>
                  </a:extLst>
                </a:gridCol>
                <a:gridCol w="621974">
                  <a:extLst>
                    <a:ext uri="{9D8B030D-6E8A-4147-A177-3AD203B41FA5}">
                      <a16:colId xmlns:a16="http://schemas.microsoft.com/office/drawing/2014/main" val="527035168"/>
                    </a:ext>
                  </a:extLst>
                </a:gridCol>
              </a:tblGrid>
              <a:tr h="370840">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7773152"/>
                  </a:ext>
                </a:extLst>
              </a:tr>
              <a:tr h="370840">
                <a:tc>
                  <a:txBody>
                    <a:bodyPr/>
                    <a:lstStyle/>
                    <a:p>
                      <a:r>
                        <a:rPr lang="en-US" sz="1600"/>
                        <a:t>1850</a:t>
                      </a:r>
                    </a:p>
                  </a:txBody>
                  <a:tcPr>
                    <a:lnT w="12700" cap="flat" cmpd="sng" algn="ctr">
                      <a:solidFill>
                        <a:schemeClr val="tx1"/>
                      </a:solidFill>
                      <a:prstDash val="solid"/>
                      <a:round/>
                      <a:headEnd type="none" w="med" len="med"/>
                      <a:tailEnd type="none" w="med" len="med"/>
                    </a:lnT>
                  </a:tcPr>
                </a:tc>
                <a:tc>
                  <a:txBody>
                    <a:bodyPr/>
                    <a:lstStyle/>
                    <a:p>
                      <a:r>
                        <a:rPr lang="en-US" sz="1600"/>
                        <a:t>1860</a:t>
                      </a:r>
                    </a:p>
                  </a:txBody>
                  <a:tcPr>
                    <a:lnT w="12700" cap="flat" cmpd="sng" algn="ctr">
                      <a:solidFill>
                        <a:schemeClr val="tx1"/>
                      </a:solidFill>
                      <a:prstDash val="solid"/>
                      <a:round/>
                      <a:headEnd type="none" w="med" len="med"/>
                      <a:tailEnd type="none" w="med" len="med"/>
                    </a:lnT>
                  </a:tcPr>
                </a:tc>
                <a:tc>
                  <a:txBody>
                    <a:bodyPr/>
                    <a:lstStyle/>
                    <a:p>
                      <a:r>
                        <a:rPr lang="en-US" sz="1600"/>
                        <a:t>1870</a:t>
                      </a:r>
                    </a:p>
                  </a:txBody>
                  <a:tcPr>
                    <a:lnT w="12700" cap="flat" cmpd="sng" algn="ctr">
                      <a:solidFill>
                        <a:schemeClr val="tx1"/>
                      </a:solidFill>
                      <a:prstDash val="solid"/>
                      <a:round/>
                      <a:headEnd type="none" w="med" len="med"/>
                      <a:tailEnd type="none" w="med" len="med"/>
                    </a:lnT>
                  </a:tcPr>
                </a:tc>
                <a:tc>
                  <a:txBody>
                    <a:bodyPr/>
                    <a:lstStyle/>
                    <a:p>
                      <a:r>
                        <a:rPr lang="en-US" sz="1600"/>
                        <a:t>1880</a:t>
                      </a:r>
                    </a:p>
                  </a:txBody>
                  <a:tcPr>
                    <a:lnT w="12700" cap="flat" cmpd="sng" algn="ctr">
                      <a:solidFill>
                        <a:schemeClr val="tx1"/>
                      </a:solidFill>
                      <a:prstDash val="solid"/>
                      <a:round/>
                      <a:headEnd type="none" w="med" len="med"/>
                      <a:tailEnd type="none" w="med" len="med"/>
                    </a:lnT>
                  </a:tcPr>
                </a:tc>
                <a:tc>
                  <a:txBody>
                    <a:bodyPr/>
                    <a:lstStyle/>
                    <a:p>
                      <a:r>
                        <a:rPr lang="en-US" sz="1600"/>
                        <a:t>1890</a:t>
                      </a:r>
                    </a:p>
                  </a:txBody>
                  <a:tcPr>
                    <a:lnT w="12700" cap="flat" cmpd="sng" algn="ctr">
                      <a:solidFill>
                        <a:schemeClr val="tx1"/>
                      </a:solidFill>
                      <a:prstDash val="solid"/>
                      <a:round/>
                      <a:headEnd type="none" w="med" len="med"/>
                      <a:tailEnd type="none" w="med" len="med"/>
                    </a:lnT>
                  </a:tcPr>
                </a:tc>
                <a:tc>
                  <a:txBody>
                    <a:bodyPr/>
                    <a:lstStyle/>
                    <a:p>
                      <a:r>
                        <a:rPr lang="en-US" sz="1600"/>
                        <a:t>1900</a:t>
                      </a:r>
                    </a:p>
                  </a:txBody>
                  <a:tcPr>
                    <a:lnT w="12700" cap="flat" cmpd="sng" algn="ctr">
                      <a:solidFill>
                        <a:schemeClr val="tx1"/>
                      </a:solidFill>
                      <a:prstDash val="solid"/>
                      <a:round/>
                      <a:headEnd type="none" w="med" len="med"/>
                      <a:tailEnd type="none" w="med" len="med"/>
                    </a:lnT>
                  </a:tcPr>
                </a:tc>
                <a:tc>
                  <a:txBody>
                    <a:bodyPr/>
                    <a:lstStyle/>
                    <a:p>
                      <a:r>
                        <a:rPr lang="en-US" sz="1600"/>
                        <a:t>1910</a:t>
                      </a:r>
                    </a:p>
                  </a:txBody>
                  <a:tcPr>
                    <a:lnT w="12700" cap="flat" cmpd="sng" algn="ctr">
                      <a:solidFill>
                        <a:schemeClr val="tx1"/>
                      </a:solidFill>
                      <a:prstDash val="solid"/>
                      <a:round/>
                      <a:headEnd type="none" w="med" len="med"/>
                      <a:tailEnd type="none" w="med" len="med"/>
                    </a:lnT>
                  </a:tcPr>
                </a:tc>
                <a:tc>
                  <a:txBody>
                    <a:bodyPr/>
                    <a:lstStyle/>
                    <a:p>
                      <a:r>
                        <a:rPr lang="en-US" sz="1600"/>
                        <a:t>1920</a:t>
                      </a:r>
                    </a:p>
                  </a:txBody>
                  <a:tcPr>
                    <a:lnT w="12700" cap="flat" cmpd="sng" algn="ctr">
                      <a:solidFill>
                        <a:schemeClr val="tx1"/>
                      </a:solidFill>
                      <a:prstDash val="solid"/>
                      <a:round/>
                      <a:headEnd type="none" w="med" len="med"/>
                      <a:tailEnd type="none" w="med" len="med"/>
                    </a:lnT>
                  </a:tcPr>
                </a:tc>
                <a:tc>
                  <a:txBody>
                    <a:bodyPr/>
                    <a:lstStyle/>
                    <a:p>
                      <a:r>
                        <a:rPr lang="en-US" sz="1600"/>
                        <a:t>1930</a:t>
                      </a:r>
                    </a:p>
                  </a:txBody>
                  <a:tcPr>
                    <a:lnT w="12700" cap="flat" cmpd="sng" algn="ctr">
                      <a:solidFill>
                        <a:schemeClr val="tx1"/>
                      </a:solidFill>
                      <a:prstDash val="solid"/>
                      <a:round/>
                      <a:headEnd type="none" w="med" len="med"/>
                      <a:tailEnd type="none" w="med" len="med"/>
                    </a:lnT>
                  </a:tcPr>
                </a:tc>
                <a:tc>
                  <a:txBody>
                    <a:bodyPr/>
                    <a:lstStyle/>
                    <a:p>
                      <a:r>
                        <a:rPr lang="en-US" sz="1600"/>
                        <a:t>1940</a:t>
                      </a:r>
                    </a:p>
                  </a:txBody>
                  <a:tcPr>
                    <a:lnT w="12700" cap="flat" cmpd="sng" algn="ctr">
                      <a:solidFill>
                        <a:schemeClr val="tx1"/>
                      </a:solidFill>
                      <a:prstDash val="solid"/>
                      <a:round/>
                      <a:headEnd type="none" w="med" len="med"/>
                      <a:tailEnd type="none" w="med" len="med"/>
                    </a:lnT>
                  </a:tcPr>
                </a:tc>
                <a:tc>
                  <a:txBody>
                    <a:bodyPr/>
                    <a:lstStyle/>
                    <a:p>
                      <a:r>
                        <a:rPr lang="en-US" sz="1600"/>
                        <a:t>1950</a:t>
                      </a:r>
                    </a:p>
                  </a:txBody>
                  <a:tcPr>
                    <a:lnT w="12700" cap="flat" cmpd="sng" algn="ctr">
                      <a:solidFill>
                        <a:schemeClr val="tx1"/>
                      </a:solidFill>
                      <a:prstDash val="solid"/>
                      <a:round/>
                      <a:headEnd type="none" w="med" len="med"/>
                      <a:tailEnd type="none" w="med" len="med"/>
                    </a:lnT>
                  </a:tcPr>
                </a:tc>
                <a:tc>
                  <a:txBody>
                    <a:bodyPr/>
                    <a:lstStyle/>
                    <a:p>
                      <a:r>
                        <a:rPr lang="en-US" sz="1600"/>
                        <a:t>1960</a:t>
                      </a:r>
                    </a:p>
                  </a:txBody>
                  <a:tcPr>
                    <a:lnT w="12700" cap="flat" cmpd="sng" algn="ctr">
                      <a:solidFill>
                        <a:schemeClr val="tx1"/>
                      </a:solidFill>
                      <a:prstDash val="solid"/>
                      <a:round/>
                      <a:headEnd type="none" w="med" len="med"/>
                      <a:tailEnd type="none" w="med" len="med"/>
                    </a:lnT>
                  </a:tcPr>
                </a:tc>
                <a:tc>
                  <a:txBody>
                    <a:bodyPr/>
                    <a:lstStyle/>
                    <a:p>
                      <a:r>
                        <a:rPr lang="en-US" sz="1600"/>
                        <a:t>1970</a:t>
                      </a:r>
                    </a:p>
                  </a:txBody>
                  <a:tcPr>
                    <a:lnT w="12700" cap="flat" cmpd="sng" algn="ctr">
                      <a:solidFill>
                        <a:schemeClr val="tx1"/>
                      </a:solidFill>
                      <a:prstDash val="solid"/>
                      <a:round/>
                      <a:headEnd type="none" w="med" len="med"/>
                      <a:tailEnd type="none" w="med" len="med"/>
                    </a:lnT>
                  </a:tcPr>
                </a:tc>
                <a:tc>
                  <a:txBody>
                    <a:bodyPr/>
                    <a:lstStyle/>
                    <a:p>
                      <a:r>
                        <a:rPr lang="en-US" sz="1600"/>
                        <a:t>1980</a:t>
                      </a:r>
                    </a:p>
                  </a:txBody>
                  <a:tcPr>
                    <a:lnT w="12700" cap="flat" cmpd="sng" algn="ctr">
                      <a:solidFill>
                        <a:schemeClr val="tx1"/>
                      </a:solidFill>
                      <a:prstDash val="solid"/>
                      <a:round/>
                      <a:headEnd type="none" w="med" len="med"/>
                      <a:tailEnd type="none" w="med" len="med"/>
                    </a:lnT>
                  </a:tcPr>
                </a:tc>
                <a:tc>
                  <a:txBody>
                    <a:bodyPr/>
                    <a:lstStyle/>
                    <a:p>
                      <a:r>
                        <a:rPr lang="en-US" sz="1600"/>
                        <a:t>1990</a:t>
                      </a:r>
                    </a:p>
                  </a:txBody>
                  <a:tcPr>
                    <a:lnT w="12700" cap="flat" cmpd="sng" algn="ctr">
                      <a:solidFill>
                        <a:schemeClr val="tx1"/>
                      </a:solidFill>
                      <a:prstDash val="solid"/>
                      <a:round/>
                      <a:headEnd type="none" w="med" len="med"/>
                      <a:tailEnd type="none" w="med" len="med"/>
                    </a:lnT>
                  </a:tcPr>
                </a:tc>
                <a:tc>
                  <a:txBody>
                    <a:bodyPr/>
                    <a:lstStyle/>
                    <a:p>
                      <a:r>
                        <a:rPr lang="en-US" sz="1600"/>
                        <a:t>2000</a:t>
                      </a:r>
                    </a:p>
                  </a:txBody>
                  <a:tcPr>
                    <a:lnT w="12700" cap="flat" cmpd="sng" algn="ctr">
                      <a:solidFill>
                        <a:schemeClr val="tx1"/>
                      </a:solidFill>
                      <a:prstDash val="solid"/>
                      <a:round/>
                      <a:headEnd type="none" w="med" len="med"/>
                      <a:tailEnd type="none" w="med" len="med"/>
                    </a:lnT>
                  </a:tcPr>
                </a:tc>
                <a:tc>
                  <a:txBody>
                    <a:bodyPr/>
                    <a:lstStyle/>
                    <a:p>
                      <a:r>
                        <a:rPr lang="en-US" sz="1600"/>
                        <a:t>2010</a:t>
                      </a:r>
                    </a:p>
                  </a:txBody>
                  <a:tcPr>
                    <a:lnT w="12700" cap="flat" cmpd="sng" algn="ctr">
                      <a:solidFill>
                        <a:schemeClr val="tx1"/>
                      </a:solidFill>
                      <a:prstDash val="solid"/>
                      <a:round/>
                      <a:headEnd type="none" w="med" len="med"/>
                      <a:tailEnd type="none" w="med" len="med"/>
                    </a:lnT>
                  </a:tcPr>
                </a:tc>
                <a:tc>
                  <a:txBody>
                    <a:bodyPr/>
                    <a:lstStyle/>
                    <a:p>
                      <a:r>
                        <a:rPr lang="en-US" sz="1600"/>
                        <a:t>2020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325318549"/>
                  </a:ext>
                </a:extLst>
              </a:tr>
            </a:tbl>
          </a:graphicData>
        </a:graphic>
      </p:graphicFrame>
      <p:sp>
        <p:nvSpPr>
          <p:cNvPr id="8" name="TextBox 7">
            <a:extLst>
              <a:ext uri="{FF2B5EF4-FFF2-40B4-BE49-F238E27FC236}">
                <a16:creationId xmlns:a16="http://schemas.microsoft.com/office/drawing/2014/main" id="{68BB95DE-6B24-1845-8271-33CC3F7B3EB6}"/>
              </a:ext>
            </a:extLst>
          </p:cNvPr>
          <p:cNvSpPr txBox="1"/>
          <p:nvPr/>
        </p:nvSpPr>
        <p:spPr>
          <a:xfrm>
            <a:off x="480645" y="4167273"/>
            <a:ext cx="6130017" cy="1200329"/>
          </a:xfrm>
          <a:prstGeom prst="rect">
            <a:avLst/>
          </a:prstGeom>
          <a:noFill/>
          <a:ln w="15875">
            <a:solidFill>
              <a:schemeClr val="tx1"/>
            </a:solidFill>
          </a:ln>
        </p:spPr>
        <p:txBody>
          <a:bodyPr wrap="square" rtlCol="0">
            <a:spAutoFit/>
          </a:bodyPr>
          <a:lstStyle/>
          <a:p>
            <a:pPr algn="ctr"/>
            <a:r>
              <a:rPr lang="en-US" sz="2400" dirty="0"/>
              <a:t>IPUMS Linked Samples</a:t>
            </a:r>
          </a:p>
          <a:p>
            <a:pPr algn="ctr"/>
            <a:r>
              <a:rPr lang="en-US" sz="2400" dirty="0"/>
              <a:t>NBER Census Linking Project </a:t>
            </a:r>
          </a:p>
          <a:p>
            <a:pPr algn="ctr"/>
            <a:r>
              <a:rPr lang="en-US" sz="2400" dirty="0"/>
              <a:t>1850-1940</a:t>
            </a:r>
          </a:p>
        </p:txBody>
      </p:sp>
      <p:sp>
        <p:nvSpPr>
          <p:cNvPr id="9" name="TextBox 8">
            <a:extLst>
              <a:ext uri="{FF2B5EF4-FFF2-40B4-BE49-F238E27FC236}">
                <a16:creationId xmlns:a16="http://schemas.microsoft.com/office/drawing/2014/main" id="{572E61E7-D1EA-944E-9B36-B5A350C57A3B}"/>
              </a:ext>
            </a:extLst>
          </p:cNvPr>
          <p:cNvSpPr txBox="1"/>
          <p:nvPr/>
        </p:nvSpPr>
        <p:spPr>
          <a:xfrm>
            <a:off x="9848538" y="3064693"/>
            <a:ext cx="1975693" cy="1200329"/>
          </a:xfrm>
          <a:prstGeom prst="rect">
            <a:avLst/>
          </a:prstGeom>
          <a:noFill/>
          <a:ln w="15875">
            <a:solidFill>
              <a:schemeClr val="tx1"/>
            </a:solidFill>
          </a:ln>
        </p:spPr>
        <p:txBody>
          <a:bodyPr wrap="square" rtlCol="0">
            <a:spAutoFit/>
          </a:bodyPr>
          <a:lstStyle/>
          <a:p>
            <a:pPr algn="ctr"/>
            <a:r>
              <a:rPr lang="en-US" sz="2400"/>
              <a:t>2000 census</a:t>
            </a:r>
          </a:p>
          <a:p>
            <a:pPr algn="ctr"/>
            <a:r>
              <a:rPr lang="en-US" sz="2400"/>
              <a:t>2010 census</a:t>
            </a:r>
          </a:p>
          <a:p>
            <a:pPr algn="ctr"/>
            <a:r>
              <a:rPr lang="en-US" sz="2400"/>
              <a:t>ACS</a:t>
            </a:r>
          </a:p>
        </p:txBody>
      </p:sp>
      <p:sp>
        <p:nvSpPr>
          <p:cNvPr id="6" name="TextBox 5">
            <a:extLst>
              <a:ext uri="{FF2B5EF4-FFF2-40B4-BE49-F238E27FC236}">
                <a16:creationId xmlns:a16="http://schemas.microsoft.com/office/drawing/2014/main" id="{A72574C7-F0FE-804C-A99A-384CC7889B36}"/>
              </a:ext>
            </a:extLst>
          </p:cNvPr>
          <p:cNvSpPr txBox="1"/>
          <p:nvPr/>
        </p:nvSpPr>
        <p:spPr>
          <a:xfrm>
            <a:off x="5606318" y="3064693"/>
            <a:ext cx="1764638" cy="461665"/>
          </a:xfrm>
          <a:prstGeom prst="rect">
            <a:avLst/>
          </a:prstGeom>
          <a:noFill/>
          <a:ln w="15875">
            <a:solidFill>
              <a:schemeClr val="tx1"/>
            </a:solidFill>
          </a:ln>
        </p:spPr>
        <p:txBody>
          <a:bodyPr wrap="square" rtlCol="0">
            <a:spAutoFit/>
          </a:bodyPr>
          <a:lstStyle/>
          <a:p>
            <a:pPr algn="ctr"/>
            <a:r>
              <a:rPr lang="en-US" sz="2400" dirty="0"/>
              <a:t>1940 census</a:t>
            </a:r>
          </a:p>
        </p:txBody>
      </p:sp>
      <p:sp>
        <p:nvSpPr>
          <p:cNvPr id="7" name="Curved Down Arrow 6">
            <a:extLst>
              <a:ext uri="{FF2B5EF4-FFF2-40B4-BE49-F238E27FC236}">
                <a16:creationId xmlns:a16="http://schemas.microsoft.com/office/drawing/2014/main" id="{7D52A34A-3AF7-9F41-A305-9310E549CC20}"/>
              </a:ext>
            </a:extLst>
          </p:cNvPr>
          <p:cNvSpPr/>
          <p:nvPr/>
        </p:nvSpPr>
        <p:spPr>
          <a:xfrm>
            <a:off x="6096000" y="1723869"/>
            <a:ext cx="4397115" cy="122919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4</a:t>
            </a:fld>
            <a:endParaRPr lang="en-US" sz="1200" dirty="0">
              <a:solidFill>
                <a:schemeClr val="bg2">
                  <a:lumMod val="50000"/>
                </a:schemeClr>
              </a:solidFill>
            </a:endParaRPr>
          </a:p>
        </p:txBody>
      </p:sp>
    </p:spTree>
    <p:extLst>
      <p:ext uri="{BB962C8B-B14F-4D97-AF65-F5344CB8AC3E}">
        <p14:creationId xmlns:p14="http://schemas.microsoft.com/office/powerpoint/2010/main" val="38516115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559228"/>
            <a:ext cx="12192000" cy="728663"/>
          </a:xfrm>
          <a:prstGeom prst="rect">
            <a:avLst/>
          </a:prstGeom>
        </p:spPr>
        <p:txBody>
          <a:bodyPr>
            <a:normAutofit/>
          </a:bodyPr>
          <a:lstStyle/>
          <a:p>
            <a:pPr algn="ctr"/>
            <a:r>
              <a:rPr lang="en-US" sz="3600" dirty="0">
                <a:latin typeface="Calibri" panose="020F0502020204030204" pitchFamily="34" charset="0"/>
                <a:cs typeface="Calibri" panose="020F0502020204030204" pitchFamily="34" charset="0"/>
              </a:rPr>
              <a:t>Available large-scale U.S. Census linkages</a:t>
            </a:r>
          </a:p>
        </p:txBody>
      </p:sp>
      <p:graphicFrame>
        <p:nvGraphicFramePr>
          <p:cNvPr id="5" name="Table 4">
            <a:extLst>
              <a:ext uri="{FF2B5EF4-FFF2-40B4-BE49-F238E27FC236}">
                <a16:creationId xmlns:a16="http://schemas.microsoft.com/office/drawing/2014/main" id="{743F700B-0429-ED45-A02D-DE99960B51A7}"/>
              </a:ext>
            </a:extLst>
          </p:cNvPr>
          <p:cNvGraphicFramePr>
            <a:graphicFrameLocks noGrp="1"/>
          </p:cNvGraphicFramePr>
          <p:nvPr/>
        </p:nvGraphicFramePr>
        <p:xfrm>
          <a:off x="480645" y="5104097"/>
          <a:ext cx="11195532" cy="741680"/>
        </p:xfrm>
        <a:graphic>
          <a:graphicData uri="http://schemas.openxmlformats.org/drawingml/2006/table">
            <a:tbl>
              <a:tblPr firstRow="1" bandRow="1">
                <a:tableStyleId>{2D5ABB26-0587-4C30-8999-92F81FD0307C}</a:tableStyleId>
              </a:tblPr>
              <a:tblGrid>
                <a:gridCol w="621974">
                  <a:extLst>
                    <a:ext uri="{9D8B030D-6E8A-4147-A177-3AD203B41FA5}">
                      <a16:colId xmlns:a16="http://schemas.microsoft.com/office/drawing/2014/main" val="2266680489"/>
                    </a:ext>
                  </a:extLst>
                </a:gridCol>
                <a:gridCol w="621974">
                  <a:extLst>
                    <a:ext uri="{9D8B030D-6E8A-4147-A177-3AD203B41FA5}">
                      <a16:colId xmlns:a16="http://schemas.microsoft.com/office/drawing/2014/main" val="3664246948"/>
                    </a:ext>
                  </a:extLst>
                </a:gridCol>
                <a:gridCol w="621974">
                  <a:extLst>
                    <a:ext uri="{9D8B030D-6E8A-4147-A177-3AD203B41FA5}">
                      <a16:colId xmlns:a16="http://schemas.microsoft.com/office/drawing/2014/main" val="1437845232"/>
                    </a:ext>
                  </a:extLst>
                </a:gridCol>
                <a:gridCol w="621974">
                  <a:extLst>
                    <a:ext uri="{9D8B030D-6E8A-4147-A177-3AD203B41FA5}">
                      <a16:colId xmlns:a16="http://schemas.microsoft.com/office/drawing/2014/main" val="2322378757"/>
                    </a:ext>
                  </a:extLst>
                </a:gridCol>
                <a:gridCol w="621974">
                  <a:extLst>
                    <a:ext uri="{9D8B030D-6E8A-4147-A177-3AD203B41FA5}">
                      <a16:colId xmlns:a16="http://schemas.microsoft.com/office/drawing/2014/main" val="1561291207"/>
                    </a:ext>
                  </a:extLst>
                </a:gridCol>
                <a:gridCol w="621974">
                  <a:extLst>
                    <a:ext uri="{9D8B030D-6E8A-4147-A177-3AD203B41FA5}">
                      <a16:colId xmlns:a16="http://schemas.microsoft.com/office/drawing/2014/main" val="774085822"/>
                    </a:ext>
                  </a:extLst>
                </a:gridCol>
                <a:gridCol w="621974">
                  <a:extLst>
                    <a:ext uri="{9D8B030D-6E8A-4147-A177-3AD203B41FA5}">
                      <a16:colId xmlns:a16="http://schemas.microsoft.com/office/drawing/2014/main" val="1414610527"/>
                    </a:ext>
                  </a:extLst>
                </a:gridCol>
                <a:gridCol w="621974">
                  <a:extLst>
                    <a:ext uri="{9D8B030D-6E8A-4147-A177-3AD203B41FA5}">
                      <a16:colId xmlns:a16="http://schemas.microsoft.com/office/drawing/2014/main" val="415211470"/>
                    </a:ext>
                  </a:extLst>
                </a:gridCol>
                <a:gridCol w="621974">
                  <a:extLst>
                    <a:ext uri="{9D8B030D-6E8A-4147-A177-3AD203B41FA5}">
                      <a16:colId xmlns:a16="http://schemas.microsoft.com/office/drawing/2014/main" val="3716084668"/>
                    </a:ext>
                  </a:extLst>
                </a:gridCol>
                <a:gridCol w="621974">
                  <a:extLst>
                    <a:ext uri="{9D8B030D-6E8A-4147-A177-3AD203B41FA5}">
                      <a16:colId xmlns:a16="http://schemas.microsoft.com/office/drawing/2014/main" val="3082001372"/>
                    </a:ext>
                  </a:extLst>
                </a:gridCol>
                <a:gridCol w="621974">
                  <a:extLst>
                    <a:ext uri="{9D8B030D-6E8A-4147-A177-3AD203B41FA5}">
                      <a16:colId xmlns:a16="http://schemas.microsoft.com/office/drawing/2014/main" val="1587529801"/>
                    </a:ext>
                  </a:extLst>
                </a:gridCol>
                <a:gridCol w="621974">
                  <a:extLst>
                    <a:ext uri="{9D8B030D-6E8A-4147-A177-3AD203B41FA5}">
                      <a16:colId xmlns:a16="http://schemas.microsoft.com/office/drawing/2014/main" val="510965113"/>
                    </a:ext>
                  </a:extLst>
                </a:gridCol>
                <a:gridCol w="621974">
                  <a:extLst>
                    <a:ext uri="{9D8B030D-6E8A-4147-A177-3AD203B41FA5}">
                      <a16:colId xmlns:a16="http://schemas.microsoft.com/office/drawing/2014/main" val="3581248394"/>
                    </a:ext>
                  </a:extLst>
                </a:gridCol>
                <a:gridCol w="621974">
                  <a:extLst>
                    <a:ext uri="{9D8B030D-6E8A-4147-A177-3AD203B41FA5}">
                      <a16:colId xmlns:a16="http://schemas.microsoft.com/office/drawing/2014/main" val="3667376805"/>
                    </a:ext>
                  </a:extLst>
                </a:gridCol>
                <a:gridCol w="621974">
                  <a:extLst>
                    <a:ext uri="{9D8B030D-6E8A-4147-A177-3AD203B41FA5}">
                      <a16:colId xmlns:a16="http://schemas.microsoft.com/office/drawing/2014/main" val="2998157426"/>
                    </a:ext>
                  </a:extLst>
                </a:gridCol>
                <a:gridCol w="621974">
                  <a:extLst>
                    <a:ext uri="{9D8B030D-6E8A-4147-A177-3AD203B41FA5}">
                      <a16:colId xmlns:a16="http://schemas.microsoft.com/office/drawing/2014/main" val="64387069"/>
                    </a:ext>
                  </a:extLst>
                </a:gridCol>
                <a:gridCol w="621974">
                  <a:extLst>
                    <a:ext uri="{9D8B030D-6E8A-4147-A177-3AD203B41FA5}">
                      <a16:colId xmlns:a16="http://schemas.microsoft.com/office/drawing/2014/main" val="2798444392"/>
                    </a:ext>
                  </a:extLst>
                </a:gridCol>
                <a:gridCol w="621974">
                  <a:extLst>
                    <a:ext uri="{9D8B030D-6E8A-4147-A177-3AD203B41FA5}">
                      <a16:colId xmlns:a16="http://schemas.microsoft.com/office/drawing/2014/main" val="527035168"/>
                    </a:ext>
                  </a:extLst>
                </a:gridCol>
              </a:tblGrid>
              <a:tr h="370840">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tc>
                  <a:txBody>
                    <a:bodyPr/>
                    <a:lstStyle/>
                    <a:p>
                      <a:endParaRPr lang="en-US" sz="160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7773152"/>
                  </a:ext>
                </a:extLst>
              </a:tr>
              <a:tr h="370840">
                <a:tc>
                  <a:txBody>
                    <a:bodyPr/>
                    <a:lstStyle/>
                    <a:p>
                      <a:r>
                        <a:rPr lang="en-US" sz="1600"/>
                        <a:t>1850</a:t>
                      </a:r>
                    </a:p>
                  </a:txBody>
                  <a:tcPr>
                    <a:lnT w="12700" cap="flat" cmpd="sng" algn="ctr">
                      <a:solidFill>
                        <a:schemeClr val="tx1"/>
                      </a:solidFill>
                      <a:prstDash val="solid"/>
                      <a:round/>
                      <a:headEnd type="none" w="med" len="med"/>
                      <a:tailEnd type="none" w="med" len="med"/>
                    </a:lnT>
                  </a:tcPr>
                </a:tc>
                <a:tc>
                  <a:txBody>
                    <a:bodyPr/>
                    <a:lstStyle/>
                    <a:p>
                      <a:r>
                        <a:rPr lang="en-US" sz="1600"/>
                        <a:t>1860</a:t>
                      </a:r>
                    </a:p>
                  </a:txBody>
                  <a:tcPr>
                    <a:lnT w="12700" cap="flat" cmpd="sng" algn="ctr">
                      <a:solidFill>
                        <a:schemeClr val="tx1"/>
                      </a:solidFill>
                      <a:prstDash val="solid"/>
                      <a:round/>
                      <a:headEnd type="none" w="med" len="med"/>
                      <a:tailEnd type="none" w="med" len="med"/>
                    </a:lnT>
                  </a:tcPr>
                </a:tc>
                <a:tc>
                  <a:txBody>
                    <a:bodyPr/>
                    <a:lstStyle/>
                    <a:p>
                      <a:r>
                        <a:rPr lang="en-US" sz="1600"/>
                        <a:t>1870</a:t>
                      </a:r>
                    </a:p>
                  </a:txBody>
                  <a:tcPr>
                    <a:lnT w="12700" cap="flat" cmpd="sng" algn="ctr">
                      <a:solidFill>
                        <a:schemeClr val="tx1"/>
                      </a:solidFill>
                      <a:prstDash val="solid"/>
                      <a:round/>
                      <a:headEnd type="none" w="med" len="med"/>
                      <a:tailEnd type="none" w="med" len="med"/>
                    </a:lnT>
                  </a:tcPr>
                </a:tc>
                <a:tc>
                  <a:txBody>
                    <a:bodyPr/>
                    <a:lstStyle/>
                    <a:p>
                      <a:r>
                        <a:rPr lang="en-US" sz="1600"/>
                        <a:t>1880</a:t>
                      </a:r>
                    </a:p>
                  </a:txBody>
                  <a:tcPr>
                    <a:lnT w="12700" cap="flat" cmpd="sng" algn="ctr">
                      <a:solidFill>
                        <a:schemeClr val="tx1"/>
                      </a:solidFill>
                      <a:prstDash val="solid"/>
                      <a:round/>
                      <a:headEnd type="none" w="med" len="med"/>
                      <a:tailEnd type="none" w="med" len="med"/>
                    </a:lnT>
                  </a:tcPr>
                </a:tc>
                <a:tc>
                  <a:txBody>
                    <a:bodyPr/>
                    <a:lstStyle/>
                    <a:p>
                      <a:r>
                        <a:rPr lang="en-US" sz="1600"/>
                        <a:t>1890</a:t>
                      </a:r>
                    </a:p>
                  </a:txBody>
                  <a:tcPr>
                    <a:lnT w="12700" cap="flat" cmpd="sng" algn="ctr">
                      <a:solidFill>
                        <a:schemeClr val="tx1"/>
                      </a:solidFill>
                      <a:prstDash val="solid"/>
                      <a:round/>
                      <a:headEnd type="none" w="med" len="med"/>
                      <a:tailEnd type="none" w="med" len="med"/>
                    </a:lnT>
                  </a:tcPr>
                </a:tc>
                <a:tc>
                  <a:txBody>
                    <a:bodyPr/>
                    <a:lstStyle/>
                    <a:p>
                      <a:r>
                        <a:rPr lang="en-US" sz="1600"/>
                        <a:t>1900</a:t>
                      </a:r>
                    </a:p>
                  </a:txBody>
                  <a:tcPr>
                    <a:lnT w="12700" cap="flat" cmpd="sng" algn="ctr">
                      <a:solidFill>
                        <a:schemeClr val="tx1"/>
                      </a:solidFill>
                      <a:prstDash val="solid"/>
                      <a:round/>
                      <a:headEnd type="none" w="med" len="med"/>
                      <a:tailEnd type="none" w="med" len="med"/>
                    </a:lnT>
                  </a:tcPr>
                </a:tc>
                <a:tc>
                  <a:txBody>
                    <a:bodyPr/>
                    <a:lstStyle/>
                    <a:p>
                      <a:r>
                        <a:rPr lang="en-US" sz="1600"/>
                        <a:t>1910</a:t>
                      </a:r>
                    </a:p>
                  </a:txBody>
                  <a:tcPr>
                    <a:lnT w="12700" cap="flat" cmpd="sng" algn="ctr">
                      <a:solidFill>
                        <a:schemeClr val="tx1"/>
                      </a:solidFill>
                      <a:prstDash val="solid"/>
                      <a:round/>
                      <a:headEnd type="none" w="med" len="med"/>
                      <a:tailEnd type="none" w="med" len="med"/>
                    </a:lnT>
                  </a:tcPr>
                </a:tc>
                <a:tc>
                  <a:txBody>
                    <a:bodyPr/>
                    <a:lstStyle/>
                    <a:p>
                      <a:r>
                        <a:rPr lang="en-US" sz="1600"/>
                        <a:t>1920</a:t>
                      </a:r>
                    </a:p>
                  </a:txBody>
                  <a:tcPr>
                    <a:lnT w="12700" cap="flat" cmpd="sng" algn="ctr">
                      <a:solidFill>
                        <a:schemeClr val="tx1"/>
                      </a:solidFill>
                      <a:prstDash val="solid"/>
                      <a:round/>
                      <a:headEnd type="none" w="med" len="med"/>
                      <a:tailEnd type="none" w="med" len="med"/>
                    </a:lnT>
                  </a:tcPr>
                </a:tc>
                <a:tc>
                  <a:txBody>
                    <a:bodyPr/>
                    <a:lstStyle/>
                    <a:p>
                      <a:r>
                        <a:rPr lang="en-US" sz="1600"/>
                        <a:t>1930</a:t>
                      </a:r>
                    </a:p>
                  </a:txBody>
                  <a:tcPr>
                    <a:lnT w="12700" cap="flat" cmpd="sng" algn="ctr">
                      <a:solidFill>
                        <a:schemeClr val="tx1"/>
                      </a:solidFill>
                      <a:prstDash val="solid"/>
                      <a:round/>
                      <a:headEnd type="none" w="med" len="med"/>
                      <a:tailEnd type="none" w="med" len="med"/>
                    </a:lnT>
                  </a:tcPr>
                </a:tc>
                <a:tc>
                  <a:txBody>
                    <a:bodyPr/>
                    <a:lstStyle/>
                    <a:p>
                      <a:r>
                        <a:rPr lang="en-US" sz="1600"/>
                        <a:t>1940</a:t>
                      </a:r>
                    </a:p>
                  </a:txBody>
                  <a:tcPr>
                    <a:lnT w="12700" cap="flat" cmpd="sng" algn="ctr">
                      <a:solidFill>
                        <a:schemeClr val="tx1"/>
                      </a:solidFill>
                      <a:prstDash val="solid"/>
                      <a:round/>
                      <a:headEnd type="none" w="med" len="med"/>
                      <a:tailEnd type="none" w="med" len="med"/>
                    </a:lnT>
                  </a:tcPr>
                </a:tc>
                <a:tc>
                  <a:txBody>
                    <a:bodyPr/>
                    <a:lstStyle/>
                    <a:p>
                      <a:r>
                        <a:rPr lang="en-US" sz="1600"/>
                        <a:t>1950</a:t>
                      </a:r>
                    </a:p>
                  </a:txBody>
                  <a:tcPr>
                    <a:lnT w="12700" cap="flat" cmpd="sng" algn="ctr">
                      <a:solidFill>
                        <a:schemeClr val="tx1"/>
                      </a:solidFill>
                      <a:prstDash val="solid"/>
                      <a:round/>
                      <a:headEnd type="none" w="med" len="med"/>
                      <a:tailEnd type="none" w="med" len="med"/>
                    </a:lnT>
                  </a:tcPr>
                </a:tc>
                <a:tc>
                  <a:txBody>
                    <a:bodyPr/>
                    <a:lstStyle/>
                    <a:p>
                      <a:r>
                        <a:rPr lang="en-US" sz="1600"/>
                        <a:t>1960</a:t>
                      </a:r>
                    </a:p>
                  </a:txBody>
                  <a:tcPr>
                    <a:lnT w="12700" cap="flat" cmpd="sng" algn="ctr">
                      <a:solidFill>
                        <a:schemeClr val="tx1"/>
                      </a:solidFill>
                      <a:prstDash val="solid"/>
                      <a:round/>
                      <a:headEnd type="none" w="med" len="med"/>
                      <a:tailEnd type="none" w="med" len="med"/>
                    </a:lnT>
                  </a:tcPr>
                </a:tc>
                <a:tc>
                  <a:txBody>
                    <a:bodyPr/>
                    <a:lstStyle/>
                    <a:p>
                      <a:r>
                        <a:rPr lang="en-US" sz="1600"/>
                        <a:t>1970</a:t>
                      </a:r>
                    </a:p>
                  </a:txBody>
                  <a:tcPr>
                    <a:lnT w="12700" cap="flat" cmpd="sng" algn="ctr">
                      <a:solidFill>
                        <a:schemeClr val="tx1"/>
                      </a:solidFill>
                      <a:prstDash val="solid"/>
                      <a:round/>
                      <a:headEnd type="none" w="med" len="med"/>
                      <a:tailEnd type="none" w="med" len="med"/>
                    </a:lnT>
                  </a:tcPr>
                </a:tc>
                <a:tc>
                  <a:txBody>
                    <a:bodyPr/>
                    <a:lstStyle/>
                    <a:p>
                      <a:r>
                        <a:rPr lang="en-US" sz="1600"/>
                        <a:t>1980</a:t>
                      </a:r>
                    </a:p>
                  </a:txBody>
                  <a:tcPr>
                    <a:lnT w="12700" cap="flat" cmpd="sng" algn="ctr">
                      <a:solidFill>
                        <a:schemeClr val="tx1"/>
                      </a:solidFill>
                      <a:prstDash val="solid"/>
                      <a:round/>
                      <a:headEnd type="none" w="med" len="med"/>
                      <a:tailEnd type="none" w="med" len="med"/>
                    </a:lnT>
                  </a:tcPr>
                </a:tc>
                <a:tc>
                  <a:txBody>
                    <a:bodyPr/>
                    <a:lstStyle/>
                    <a:p>
                      <a:r>
                        <a:rPr lang="en-US" sz="1600"/>
                        <a:t>1990</a:t>
                      </a:r>
                    </a:p>
                  </a:txBody>
                  <a:tcPr>
                    <a:lnT w="12700" cap="flat" cmpd="sng" algn="ctr">
                      <a:solidFill>
                        <a:schemeClr val="tx1"/>
                      </a:solidFill>
                      <a:prstDash val="solid"/>
                      <a:round/>
                      <a:headEnd type="none" w="med" len="med"/>
                      <a:tailEnd type="none" w="med" len="med"/>
                    </a:lnT>
                  </a:tcPr>
                </a:tc>
                <a:tc>
                  <a:txBody>
                    <a:bodyPr/>
                    <a:lstStyle/>
                    <a:p>
                      <a:r>
                        <a:rPr lang="en-US" sz="1600"/>
                        <a:t>2000</a:t>
                      </a:r>
                    </a:p>
                  </a:txBody>
                  <a:tcPr>
                    <a:lnT w="12700" cap="flat" cmpd="sng" algn="ctr">
                      <a:solidFill>
                        <a:schemeClr val="tx1"/>
                      </a:solidFill>
                      <a:prstDash val="solid"/>
                      <a:round/>
                      <a:headEnd type="none" w="med" len="med"/>
                      <a:tailEnd type="none" w="med" len="med"/>
                    </a:lnT>
                  </a:tcPr>
                </a:tc>
                <a:tc>
                  <a:txBody>
                    <a:bodyPr/>
                    <a:lstStyle/>
                    <a:p>
                      <a:r>
                        <a:rPr lang="en-US" sz="1600"/>
                        <a:t>2010</a:t>
                      </a:r>
                    </a:p>
                  </a:txBody>
                  <a:tcPr>
                    <a:lnT w="12700" cap="flat" cmpd="sng" algn="ctr">
                      <a:solidFill>
                        <a:schemeClr val="tx1"/>
                      </a:solidFill>
                      <a:prstDash val="solid"/>
                      <a:round/>
                      <a:headEnd type="none" w="med" len="med"/>
                      <a:tailEnd type="none" w="med" len="med"/>
                    </a:lnT>
                  </a:tcPr>
                </a:tc>
                <a:tc>
                  <a:txBody>
                    <a:bodyPr/>
                    <a:lstStyle/>
                    <a:p>
                      <a:r>
                        <a:rPr lang="en-US" sz="1600"/>
                        <a:t>2020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325318549"/>
                  </a:ext>
                </a:extLst>
              </a:tr>
            </a:tbl>
          </a:graphicData>
        </a:graphic>
      </p:graphicFrame>
      <p:sp>
        <p:nvSpPr>
          <p:cNvPr id="8" name="TextBox 7">
            <a:extLst>
              <a:ext uri="{FF2B5EF4-FFF2-40B4-BE49-F238E27FC236}">
                <a16:creationId xmlns:a16="http://schemas.microsoft.com/office/drawing/2014/main" id="{68BB95DE-6B24-1845-8271-33CC3F7B3EB6}"/>
              </a:ext>
            </a:extLst>
          </p:cNvPr>
          <p:cNvSpPr txBox="1"/>
          <p:nvPr/>
        </p:nvSpPr>
        <p:spPr>
          <a:xfrm>
            <a:off x="480645" y="4167273"/>
            <a:ext cx="6130017" cy="1200329"/>
          </a:xfrm>
          <a:prstGeom prst="rect">
            <a:avLst/>
          </a:prstGeom>
          <a:noFill/>
          <a:ln w="15875">
            <a:solidFill>
              <a:schemeClr val="tx1"/>
            </a:solidFill>
          </a:ln>
        </p:spPr>
        <p:txBody>
          <a:bodyPr wrap="square" rtlCol="0">
            <a:spAutoFit/>
          </a:bodyPr>
          <a:lstStyle/>
          <a:p>
            <a:pPr algn="ctr"/>
            <a:r>
              <a:rPr lang="en-US" sz="2400" dirty="0"/>
              <a:t>IPUMS Linked Samples</a:t>
            </a:r>
          </a:p>
          <a:p>
            <a:pPr algn="ctr"/>
            <a:r>
              <a:rPr lang="en-US" sz="2400" dirty="0"/>
              <a:t>NBER Census Linking Project </a:t>
            </a:r>
          </a:p>
          <a:p>
            <a:pPr algn="ctr"/>
            <a:r>
              <a:rPr lang="en-US" sz="2400" dirty="0"/>
              <a:t>1850-1940</a:t>
            </a:r>
          </a:p>
        </p:txBody>
      </p:sp>
      <p:sp>
        <p:nvSpPr>
          <p:cNvPr id="9" name="TextBox 8">
            <a:extLst>
              <a:ext uri="{FF2B5EF4-FFF2-40B4-BE49-F238E27FC236}">
                <a16:creationId xmlns:a16="http://schemas.microsoft.com/office/drawing/2014/main" id="{572E61E7-D1EA-944E-9B36-B5A350C57A3B}"/>
              </a:ext>
            </a:extLst>
          </p:cNvPr>
          <p:cNvSpPr txBox="1"/>
          <p:nvPr/>
        </p:nvSpPr>
        <p:spPr>
          <a:xfrm>
            <a:off x="9848538" y="3064693"/>
            <a:ext cx="1975693" cy="1200329"/>
          </a:xfrm>
          <a:prstGeom prst="rect">
            <a:avLst/>
          </a:prstGeom>
          <a:noFill/>
          <a:ln w="15875">
            <a:solidFill>
              <a:schemeClr val="tx1"/>
            </a:solidFill>
          </a:ln>
        </p:spPr>
        <p:txBody>
          <a:bodyPr wrap="square" rtlCol="0">
            <a:spAutoFit/>
          </a:bodyPr>
          <a:lstStyle/>
          <a:p>
            <a:pPr algn="ctr"/>
            <a:r>
              <a:rPr lang="en-US" sz="2400"/>
              <a:t>2000 census</a:t>
            </a:r>
          </a:p>
          <a:p>
            <a:pPr algn="ctr"/>
            <a:r>
              <a:rPr lang="en-US" sz="2400"/>
              <a:t>2010 census</a:t>
            </a:r>
          </a:p>
          <a:p>
            <a:pPr algn="ctr"/>
            <a:r>
              <a:rPr lang="en-US" sz="2400"/>
              <a:t>ACS</a:t>
            </a:r>
          </a:p>
        </p:txBody>
      </p:sp>
      <p:sp>
        <p:nvSpPr>
          <p:cNvPr id="6" name="TextBox 5">
            <a:extLst>
              <a:ext uri="{FF2B5EF4-FFF2-40B4-BE49-F238E27FC236}">
                <a16:creationId xmlns:a16="http://schemas.microsoft.com/office/drawing/2014/main" id="{A72574C7-F0FE-804C-A99A-384CC7889B36}"/>
              </a:ext>
            </a:extLst>
          </p:cNvPr>
          <p:cNvSpPr txBox="1"/>
          <p:nvPr/>
        </p:nvSpPr>
        <p:spPr>
          <a:xfrm>
            <a:off x="5606318" y="3064693"/>
            <a:ext cx="1764638" cy="461665"/>
          </a:xfrm>
          <a:prstGeom prst="rect">
            <a:avLst/>
          </a:prstGeom>
          <a:noFill/>
          <a:ln w="15875">
            <a:solidFill>
              <a:schemeClr val="tx1"/>
            </a:solidFill>
          </a:ln>
        </p:spPr>
        <p:txBody>
          <a:bodyPr wrap="square" rtlCol="0">
            <a:spAutoFit/>
          </a:bodyPr>
          <a:lstStyle/>
          <a:p>
            <a:pPr algn="ctr"/>
            <a:r>
              <a:rPr lang="en-US" sz="2400" dirty="0"/>
              <a:t>1940 census</a:t>
            </a:r>
          </a:p>
        </p:txBody>
      </p:sp>
      <p:sp>
        <p:nvSpPr>
          <p:cNvPr id="7" name="Curved Down Arrow 6">
            <a:extLst>
              <a:ext uri="{FF2B5EF4-FFF2-40B4-BE49-F238E27FC236}">
                <a16:creationId xmlns:a16="http://schemas.microsoft.com/office/drawing/2014/main" id="{7D52A34A-3AF7-9F41-A305-9310E549CC20}"/>
              </a:ext>
            </a:extLst>
          </p:cNvPr>
          <p:cNvSpPr/>
          <p:nvPr/>
        </p:nvSpPr>
        <p:spPr>
          <a:xfrm>
            <a:off x="6096000" y="1723869"/>
            <a:ext cx="4397115" cy="122919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Rounded Rectangle 9">
            <a:extLst>
              <a:ext uri="{FF2B5EF4-FFF2-40B4-BE49-F238E27FC236}">
                <a16:creationId xmlns:a16="http://schemas.microsoft.com/office/drawing/2014/main" id="{CE5B0EB3-93F3-934E-9732-D6802E56176F}"/>
              </a:ext>
            </a:extLst>
          </p:cNvPr>
          <p:cNvSpPr/>
          <p:nvPr/>
        </p:nvSpPr>
        <p:spPr>
          <a:xfrm>
            <a:off x="7279574" y="4729864"/>
            <a:ext cx="2470068" cy="1568908"/>
          </a:xfrm>
          <a:prstGeom prst="roundRect">
            <a:avLst/>
          </a:prstGeom>
          <a:noFill/>
          <a:ln w="603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5</a:t>
            </a:fld>
            <a:endParaRPr lang="en-US" sz="1200" dirty="0">
              <a:solidFill>
                <a:schemeClr val="bg2">
                  <a:lumMod val="50000"/>
                </a:schemeClr>
              </a:solidFill>
            </a:endParaRPr>
          </a:p>
        </p:txBody>
      </p:sp>
    </p:spTree>
    <p:extLst>
      <p:ext uri="{BB962C8B-B14F-4D97-AF65-F5344CB8AC3E}">
        <p14:creationId xmlns:p14="http://schemas.microsoft.com/office/powerpoint/2010/main" val="2422815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824780" y="1693446"/>
            <a:ext cx="11367219" cy="4552273"/>
          </a:xfrm>
        </p:spPr>
        <p:txBody>
          <a:bodyPr>
            <a:normAutofit/>
          </a:bodyPr>
          <a:lstStyle/>
          <a:p>
            <a:pPr>
              <a:buFontTx/>
              <a:buChar char="•"/>
            </a:pPr>
            <a:r>
              <a:rPr lang="en-US" dirty="0">
                <a:solidFill>
                  <a:srgbClr val="000000"/>
                </a:solidFill>
                <a:latin typeface="+mn-lt"/>
              </a:rPr>
              <a:t>Microdata files for 1960-1990 exist but </a:t>
            </a:r>
            <a:r>
              <a:rPr lang="en-US" u="sng" dirty="0">
                <a:solidFill>
                  <a:srgbClr val="000000"/>
                </a:solidFill>
                <a:latin typeface="+mn-lt"/>
              </a:rPr>
              <a:t>do not include names</a:t>
            </a:r>
            <a:endParaRPr lang="en-US" dirty="0">
              <a:solidFill>
                <a:srgbClr val="000000"/>
              </a:solidFill>
              <a:latin typeface="+mn-lt"/>
            </a:endParaRPr>
          </a:p>
          <a:p>
            <a:pPr>
              <a:buFontTx/>
              <a:buChar char="•"/>
            </a:pPr>
            <a:endParaRPr lang="en-US" dirty="0">
              <a:solidFill>
                <a:srgbClr val="000000"/>
              </a:solidFill>
              <a:latin typeface="+mn-lt"/>
            </a:endParaRPr>
          </a:p>
          <a:p>
            <a:pPr>
              <a:buFontTx/>
              <a:buChar char="•"/>
            </a:pPr>
            <a:r>
              <a:rPr lang="en-US" u="sng" dirty="0">
                <a:solidFill>
                  <a:srgbClr val="000000"/>
                </a:solidFill>
                <a:latin typeface="+mn-lt"/>
              </a:rPr>
              <a:t>Names were handwritten</a:t>
            </a:r>
            <a:r>
              <a:rPr lang="en-US" dirty="0">
                <a:solidFill>
                  <a:srgbClr val="000000"/>
                </a:solidFill>
                <a:latin typeface="+mn-lt"/>
              </a:rPr>
              <a:t> on census forms</a:t>
            </a:r>
          </a:p>
          <a:p>
            <a:pPr marL="0" indent="0">
              <a:buNone/>
            </a:pPr>
            <a:endParaRPr lang="en-US" dirty="0">
              <a:solidFill>
                <a:srgbClr val="000000"/>
              </a:solidFill>
              <a:latin typeface="+mn-lt"/>
            </a:endParaRPr>
          </a:p>
          <a:p>
            <a:pPr>
              <a:buFontTx/>
              <a:buChar char="•"/>
            </a:pPr>
            <a:r>
              <a:rPr lang="en-US" dirty="0">
                <a:solidFill>
                  <a:srgbClr val="000000"/>
                </a:solidFill>
                <a:latin typeface="+mn-lt"/>
              </a:rPr>
              <a:t>Census forms are stored on </a:t>
            </a:r>
            <a:r>
              <a:rPr lang="en-US" u="sng" dirty="0">
                <a:solidFill>
                  <a:srgbClr val="000000"/>
                </a:solidFill>
                <a:latin typeface="+mn-lt"/>
              </a:rPr>
              <a:t>250,000 microfilm reels</a:t>
            </a:r>
            <a:endParaRPr lang="en-US" dirty="0">
              <a:solidFill>
                <a:srgbClr val="000000"/>
              </a:solidFill>
              <a:latin typeface="+mn-lt"/>
            </a:endParaRPr>
          </a:p>
          <a:p>
            <a:pPr>
              <a:buFontTx/>
              <a:buChar char="•"/>
            </a:pPr>
            <a:endParaRPr lang="en-US" dirty="0">
              <a:solidFill>
                <a:srgbClr val="000000"/>
              </a:solidFill>
              <a:latin typeface="+mn-lt"/>
            </a:endParaRPr>
          </a:p>
          <a:p>
            <a:pPr>
              <a:buFontTx/>
              <a:buChar char="•"/>
            </a:pPr>
            <a:r>
              <a:rPr lang="en-US" dirty="0">
                <a:solidFill>
                  <a:srgbClr val="000000"/>
                </a:solidFill>
                <a:latin typeface="+mn-lt"/>
              </a:rPr>
              <a:t>Forms and data are </a:t>
            </a:r>
            <a:r>
              <a:rPr lang="en-US" u="sng" dirty="0">
                <a:solidFill>
                  <a:srgbClr val="000000"/>
                </a:solidFill>
                <a:latin typeface="+mn-lt"/>
              </a:rPr>
              <a:t>highly restricted</a:t>
            </a:r>
            <a:r>
              <a:rPr lang="en-US" dirty="0">
                <a:solidFill>
                  <a:srgbClr val="000000"/>
                </a:solidFill>
                <a:latin typeface="+mn-lt"/>
              </a:rPr>
              <a:t> to protect respondent confidentiality</a:t>
            </a:r>
          </a:p>
        </p:txBody>
      </p:sp>
      <p:sp>
        <p:nvSpPr>
          <p:cNvPr id="2" name="Title 1"/>
          <p:cNvSpPr>
            <a:spLocks noGrp="1"/>
          </p:cNvSpPr>
          <p:nvPr>
            <p:ph type="title" idx="4294967295"/>
          </p:nvPr>
        </p:nvSpPr>
        <p:spPr>
          <a:xfrm>
            <a:off x="824780" y="612281"/>
            <a:ext cx="10972800" cy="728663"/>
          </a:xfrm>
          <a:prstGeom prst="rect">
            <a:avLst/>
          </a:prstGeom>
        </p:spPr>
        <p:txBody>
          <a:bodyPr>
            <a:normAutofit/>
          </a:bodyPr>
          <a:lstStyle/>
          <a:p>
            <a:r>
              <a:rPr lang="en-US" sz="3600" dirty="0">
                <a:latin typeface="+mn-lt"/>
              </a:rPr>
              <a:t>Why is this difficult?</a:t>
            </a:r>
          </a:p>
        </p:txBody>
      </p:sp>
      <p:sp>
        <p:nvSpPr>
          <p:cNvPr id="4" name="Slide Number Placeholder 3"/>
          <p:cNvSpPr txBox="1">
            <a:spLocks/>
          </p:cNvSpPr>
          <p:nvPr/>
        </p:nvSpPr>
        <p:spPr>
          <a:xfrm>
            <a:off x="8610600" y="635635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FC649117-64B0-4023-9060-0C3781C98B90}" type="slidenum">
              <a:rPr lang="en-US" sz="1200" smtClean="0">
                <a:solidFill>
                  <a:schemeClr val="bg2">
                    <a:lumMod val="50000"/>
                  </a:schemeClr>
                </a:solidFill>
              </a:rPr>
              <a:pPr algn="r"/>
              <a:t>6</a:t>
            </a:fld>
            <a:endParaRPr lang="en-US" sz="1200" dirty="0">
              <a:solidFill>
                <a:schemeClr val="bg2">
                  <a:lumMod val="50000"/>
                </a:schemeClr>
              </a:solidFill>
            </a:endParaRPr>
          </a:p>
        </p:txBody>
      </p:sp>
    </p:spTree>
    <p:extLst>
      <p:ext uri="{BB962C8B-B14F-4D97-AF65-F5344CB8AC3E}">
        <p14:creationId xmlns:p14="http://schemas.microsoft.com/office/powerpoint/2010/main" val="3676040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normAutofit/>
          </a:bodyPr>
          <a:lstStyle/>
          <a:p>
            <a:pPr>
              <a:lnSpc>
                <a:spcPct val="150000"/>
              </a:lnSpc>
            </a:pPr>
            <a:r>
              <a:rPr lang="en-US" dirty="0">
                <a:solidFill>
                  <a:schemeClr val="bg2">
                    <a:lumMod val="75000"/>
                  </a:schemeClr>
                </a:solidFill>
              </a:rPr>
              <a:t>Background</a:t>
            </a:r>
          </a:p>
          <a:p>
            <a:pPr>
              <a:lnSpc>
                <a:spcPct val="150000"/>
              </a:lnSpc>
            </a:pPr>
            <a:r>
              <a:rPr lang="en-US" dirty="0"/>
              <a:t>Record linkage at the Census Bureau</a:t>
            </a:r>
          </a:p>
          <a:p>
            <a:pPr>
              <a:lnSpc>
                <a:spcPct val="150000"/>
              </a:lnSpc>
            </a:pPr>
            <a:r>
              <a:rPr lang="en-US" dirty="0">
                <a:solidFill>
                  <a:schemeClr val="bg2">
                    <a:lumMod val="75000"/>
                  </a:schemeClr>
                </a:solidFill>
              </a:rPr>
              <a:t>Pilot project results</a:t>
            </a:r>
          </a:p>
          <a:p>
            <a:pPr>
              <a:lnSpc>
                <a:spcPct val="150000"/>
              </a:lnSpc>
            </a:pPr>
            <a:r>
              <a:rPr lang="en-US" dirty="0">
                <a:solidFill>
                  <a:schemeClr val="bg2">
                    <a:lumMod val="75000"/>
                  </a:schemeClr>
                </a:solidFill>
              </a:rPr>
              <a:t>Project status</a:t>
            </a:r>
          </a:p>
          <a:p>
            <a:endParaRPr lang="en-US" dirty="0"/>
          </a:p>
        </p:txBody>
      </p:sp>
      <p:sp>
        <p:nvSpPr>
          <p:cNvPr id="4" name="Slide Number Placeholder 3"/>
          <p:cNvSpPr>
            <a:spLocks noGrp="1"/>
          </p:cNvSpPr>
          <p:nvPr>
            <p:ph type="sldNum" sz="quarter" idx="12"/>
          </p:nvPr>
        </p:nvSpPr>
        <p:spPr>
          <a:xfrm>
            <a:off x="8610600" y="6356350"/>
            <a:ext cx="2743200" cy="365125"/>
          </a:xfrm>
        </p:spPr>
        <p:txBody>
          <a:bodyPr/>
          <a:lstStyle/>
          <a:p>
            <a:fld id="{FC649117-64B0-4023-9060-0C3781C98B90}" type="slidenum">
              <a:rPr lang="en-US" smtClean="0"/>
              <a:t>7</a:t>
            </a:fld>
            <a:endParaRPr lang="en-US" dirty="0"/>
          </a:p>
        </p:txBody>
      </p:sp>
    </p:spTree>
    <p:extLst>
      <p:ext uri="{BB962C8B-B14F-4D97-AF65-F5344CB8AC3E}">
        <p14:creationId xmlns:p14="http://schemas.microsoft.com/office/powerpoint/2010/main" val="844102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26013" y="385012"/>
            <a:ext cx="8686800" cy="570360"/>
          </a:xfrm>
        </p:spPr>
        <p:txBody>
          <a:bodyPr>
            <a:noAutofit/>
          </a:bodyPr>
          <a:lstStyle/>
          <a:p>
            <a:pPr algn="ctr"/>
            <a:r>
              <a:rPr lang="en-US" dirty="0">
                <a:solidFill>
                  <a:schemeClr val="tx2"/>
                </a:solidFill>
              </a:rPr>
              <a:t>How the Census Bureau links records</a:t>
            </a:r>
          </a:p>
        </p:txBody>
      </p:sp>
      <p:sp>
        <p:nvSpPr>
          <p:cNvPr id="6" name="Content Placeholder 2"/>
          <p:cNvSpPr txBox="1">
            <a:spLocks/>
          </p:cNvSpPr>
          <p:nvPr/>
        </p:nvSpPr>
        <p:spPr>
          <a:xfrm>
            <a:off x="594556" y="1768475"/>
            <a:ext cx="11125376" cy="4953000"/>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Wingdings" panose="05000000000000000000" pitchFamily="2" charset="2"/>
              <a:buNone/>
              <a:defRPr sz="3200" kern="1200" baseline="0">
                <a:solidFill>
                  <a:schemeClr val="tx1">
                    <a:tint val="75000"/>
                  </a:schemeClr>
                </a:solidFill>
                <a:latin typeface="+mn-lt"/>
                <a:ea typeface="+mn-ea"/>
                <a:cs typeface="+mn-cs"/>
              </a:defRPr>
            </a:lvl1pPr>
            <a:lvl2pPr marL="457200" indent="0" algn="ctr" defTabSz="914400" rtl="0" eaLnBrk="1" latinLnBrk="0" hangingPunct="1">
              <a:spcBef>
                <a:spcPct val="20000"/>
              </a:spcBef>
              <a:buFont typeface="Wingdings" panose="05000000000000000000" pitchFamily="2" charset="2"/>
              <a:buNone/>
              <a:defRPr sz="2800" kern="1200" baseline="0">
                <a:solidFill>
                  <a:schemeClr val="tx1">
                    <a:tint val="75000"/>
                  </a:schemeClr>
                </a:solidFill>
                <a:latin typeface="+mn-lt"/>
                <a:ea typeface="+mn-ea"/>
                <a:cs typeface="+mn-cs"/>
              </a:defRPr>
            </a:lvl2pPr>
            <a:lvl3pPr marL="914400" indent="0" algn="ctr" defTabSz="914400" rtl="0" eaLnBrk="1" latinLnBrk="0" hangingPunct="1">
              <a:spcBef>
                <a:spcPct val="20000"/>
              </a:spcBef>
              <a:buFont typeface="Wingdings" panose="05000000000000000000" pitchFamily="2" charset="2"/>
              <a:buNone/>
              <a:defRPr sz="2400" kern="1200" baseline="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Wingdings" panose="05000000000000000000" pitchFamily="2" charset="2"/>
              <a:buNone/>
              <a:defRPr sz="2000" kern="1200" baseline="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Wingdings" panose="05000000000000000000" pitchFamily="2" charset="2"/>
              <a:buNone/>
              <a:defRPr sz="2000" kern="1200" baseline="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l">
              <a:spcAft>
                <a:spcPts val="1800"/>
              </a:spcAft>
            </a:pPr>
            <a:r>
              <a:rPr lang="en-US" sz="2800" dirty="0">
                <a:solidFill>
                  <a:schemeClr val="tx1"/>
                </a:solidFill>
                <a:cs typeface="Arial" panose="020B0604020202020204" pitchFamily="34" charset="0"/>
              </a:rPr>
              <a:t>All cases linked to a common composite or reference file of administrative records</a:t>
            </a:r>
          </a:p>
          <a:p>
            <a:pPr marL="914400" lvl="1" indent="-457200" algn="l">
              <a:spcAft>
                <a:spcPts val="600"/>
              </a:spcAft>
              <a:buFont typeface="Arial" panose="020B0604020202020204" pitchFamily="34" charset="0"/>
              <a:buChar char="•"/>
            </a:pPr>
            <a:r>
              <a:rPr lang="en-US" dirty="0">
                <a:solidFill>
                  <a:schemeClr val="tx1"/>
                </a:solidFill>
                <a:cs typeface="Arial" panose="020B0604020202020204" pitchFamily="34" charset="0"/>
              </a:rPr>
              <a:t>Linkage with name, date of birth, sex, birthplace, address</a:t>
            </a:r>
          </a:p>
          <a:p>
            <a:pPr marL="914400" lvl="1" indent="-457200" algn="l">
              <a:spcBef>
                <a:spcPts val="1200"/>
              </a:spcBef>
              <a:spcAft>
                <a:spcPts val="600"/>
              </a:spcAft>
              <a:buFont typeface="Arial" panose="020B0604020202020204" pitchFamily="34" charset="0"/>
              <a:buChar char="•"/>
            </a:pPr>
            <a:r>
              <a:rPr lang="en-US" dirty="0">
                <a:solidFill>
                  <a:schemeClr val="tx1"/>
                </a:solidFill>
                <a:cs typeface="Arial" panose="020B0604020202020204" pitchFamily="34" charset="0"/>
              </a:rPr>
              <a:t>Uses standard techniques of data cleaning and probabilistic matching</a:t>
            </a:r>
          </a:p>
          <a:p>
            <a:pPr marL="914400" lvl="1" indent="-457200" algn="l">
              <a:spcBef>
                <a:spcPts val="1200"/>
              </a:spcBef>
              <a:spcAft>
                <a:spcPts val="600"/>
              </a:spcAft>
              <a:buFont typeface="Arial" panose="020B0604020202020204" pitchFamily="34" charset="0"/>
              <a:buChar char="•"/>
            </a:pPr>
            <a:r>
              <a:rPr lang="en-US" dirty="0">
                <a:solidFill>
                  <a:schemeClr val="tx1"/>
                </a:solidFill>
                <a:cs typeface="Arial" panose="020B0604020202020204" pitchFamily="34" charset="0"/>
              </a:rPr>
              <a:t>Matched cases are assigned a “</a:t>
            </a:r>
            <a:r>
              <a:rPr lang="en-US" u="sng" dirty="0">
                <a:solidFill>
                  <a:schemeClr val="tx1"/>
                </a:solidFill>
                <a:cs typeface="Arial" panose="020B0604020202020204" pitchFamily="34" charset="0"/>
              </a:rPr>
              <a:t>Protected Identification Key</a:t>
            </a:r>
            <a:r>
              <a:rPr lang="en-US" dirty="0">
                <a:solidFill>
                  <a:schemeClr val="tx1"/>
                </a:solidFill>
                <a:cs typeface="Arial" panose="020B0604020202020204" pitchFamily="34" charset="0"/>
              </a:rPr>
              <a:t>” (</a:t>
            </a:r>
            <a:r>
              <a:rPr lang="en-US" u="sng" dirty="0">
                <a:solidFill>
                  <a:schemeClr val="tx1"/>
                </a:solidFill>
                <a:cs typeface="Arial" panose="020B0604020202020204" pitchFamily="34" charset="0"/>
              </a:rPr>
              <a:t>PIK</a:t>
            </a:r>
            <a:r>
              <a:rPr lang="en-US" dirty="0">
                <a:solidFill>
                  <a:schemeClr val="tx1"/>
                </a:solidFill>
                <a:cs typeface="Arial" panose="020B0604020202020204" pitchFamily="34" charset="0"/>
              </a:rPr>
              <a:t>)</a:t>
            </a:r>
          </a:p>
          <a:p>
            <a:pPr marL="914400" lvl="1" indent="-457200" algn="l">
              <a:spcAft>
                <a:spcPts val="600"/>
              </a:spcAft>
              <a:buFont typeface="Arial" panose="020B0604020202020204" pitchFamily="34" charset="0"/>
              <a:buChar char="•"/>
            </a:pPr>
            <a:endParaRPr lang="en-US" sz="2400" dirty="0">
              <a:solidFill>
                <a:schemeClr val="tx1"/>
              </a:solidFill>
              <a:cs typeface="Arial" panose="020B0604020202020204" pitchFamily="34" charset="0"/>
            </a:endParaRPr>
          </a:p>
          <a:p>
            <a:pPr marL="914400" lvl="1" indent="-457200" algn="l">
              <a:spcAft>
                <a:spcPts val="600"/>
              </a:spcAft>
              <a:buFont typeface="Arial" panose="020B0604020202020204" pitchFamily="34" charset="0"/>
              <a:buChar char="•"/>
            </a:pPr>
            <a:endParaRPr lang="en-US" dirty="0">
              <a:solidFill>
                <a:schemeClr val="tx1"/>
              </a:solidFill>
              <a:cs typeface="Arial" panose="020B0604020202020204" pitchFamily="34" charset="0"/>
            </a:endParaRPr>
          </a:p>
        </p:txBody>
      </p:sp>
      <p:sp>
        <p:nvSpPr>
          <p:cNvPr id="4" name="Slide Number Placeholder 3"/>
          <p:cNvSpPr>
            <a:spLocks noGrp="1"/>
          </p:cNvSpPr>
          <p:nvPr>
            <p:ph type="sldNum" sz="quarter" idx="12"/>
          </p:nvPr>
        </p:nvSpPr>
        <p:spPr>
          <a:xfrm>
            <a:off x="8610600" y="6356350"/>
            <a:ext cx="2743200" cy="365125"/>
          </a:xfrm>
        </p:spPr>
        <p:txBody>
          <a:bodyPr/>
          <a:lstStyle/>
          <a:p>
            <a:fld id="{FC649117-64B0-4023-9060-0C3781C98B90}" type="slidenum">
              <a:rPr lang="en-US" smtClean="0"/>
              <a:t>8</a:t>
            </a:fld>
            <a:endParaRPr lang="en-US" dirty="0"/>
          </a:p>
        </p:txBody>
      </p:sp>
    </p:spTree>
    <p:extLst>
      <p:ext uri="{BB962C8B-B14F-4D97-AF65-F5344CB8AC3E}">
        <p14:creationId xmlns:p14="http://schemas.microsoft.com/office/powerpoint/2010/main" val="2683358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a:xfrm>
            <a:off x="480224" y="363681"/>
            <a:ext cx="11439867" cy="931718"/>
          </a:xfrm>
        </p:spPr>
        <p:txBody>
          <a:bodyPr>
            <a:noAutofit/>
          </a:bodyPr>
          <a:lstStyle/>
          <a:p>
            <a:r>
              <a:rPr lang="en-US" dirty="0"/>
              <a:t>Administrative data coverage: availability and gaps</a:t>
            </a:r>
          </a:p>
        </p:txBody>
      </p:sp>
      <p:sp>
        <p:nvSpPr>
          <p:cNvPr id="22531" name="Content Placeholder 2"/>
          <p:cNvSpPr>
            <a:spLocks noGrp="1"/>
          </p:cNvSpPr>
          <p:nvPr>
            <p:ph idx="1"/>
          </p:nvPr>
        </p:nvSpPr>
        <p:spPr>
          <a:xfrm>
            <a:off x="1790082" y="1295399"/>
            <a:ext cx="8820150" cy="4595438"/>
          </a:xfrm>
        </p:spPr>
        <p:txBody>
          <a:bodyPr>
            <a:normAutofit fontScale="92500" lnSpcReduction="20000"/>
          </a:bodyPr>
          <a:lstStyle/>
          <a:p>
            <a:pPr>
              <a:buNone/>
            </a:pPr>
            <a:r>
              <a:rPr lang="en-US" dirty="0">
                <a:sym typeface="Wingdings" pitchFamily="2" charset="2"/>
              </a:rPr>
              <a:t>Easiest to assign PIKs:</a:t>
            </a:r>
          </a:p>
          <a:p>
            <a:r>
              <a:rPr lang="en-US" dirty="0">
                <a:sym typeface="Wingdings" pitchFamily="2" charset="2"/>
              </a:rPr>
              <a:t>Taxpayers</a:t>
            </a:r>
            <a:endParaRPr lang="en-US" dirty="0"/>
          </a:p>
          <a:p>
            <a:r>
              <a:rPr lang="en-US" dirty="0">
                <a:sym typeface="Wingdings" pitchFamily="2" charset="2"/>
              </a:rPr>
              <a:t>W</a:t>
            </a:r>
            <a:r>
              <a:rPr lang="en-US" dirty="0"/>
              <a:t>orkers</a:t>
            </a:r>
          </a:p>
          <a:p>
            <a:r>
              <a:rPr lang="en-US" dirty="0">
                <a:sym typeface="Wingdings" pitchFamily="2" charset="2"/>
              </a:rPr>
              <a:t>Persons </a:t>
            </a:r>
            <a:r>
              <a:rPr lang="en-US" dirty="0"/>
              <a:t>on Medicare (most of the 65+ population)</a:t>
            </a:r>
          </a:p>
          <a:p>
            <a:r>
              <a:rPr lang="en-US" dirty="0">
                <a:sym typeface="Wingdings" pitchFamily="2" charset="2"/>
              </a:rPr>
              <a:t>Persons receiving h</a:t>
            </a:r>
            <a:r>
              <a:rPr lang="en-US" dirty="0"/>
              <a:t>ousing/medical/food assistance</a:t>
            </a:r>
          </a:p>
          <a:p>
            <a:r>
              <a:rPr lang="en-US" dirty="0">
                <a:sym typeface="Wingdings" pitchFamily="2" charset="2"/>
              </a:rPr>
              <a:t>Men who ever registered for Selective Service</a:t>
            </a:r>
          </a:p>
          <a:p>
            <a:endParaRPr lang="en-US" sz="2400" dirty="0"/>
          </a:p>
          <a:p>
            <a:pPr>
              <a:buNone/>
            </a:pPr>
            <a:r>
              <a:rPr lang="en-US" dirty="0">
                <a:sym typeface="Wingdings" pitchFamily="2" charset="2"/>
              </a:rPr>
              <a:t>Harder to assign PIKs:</a:t>
            </a:r>
            <a:endParaRPr lang="en-US" dirty="0"/>
          </a:p>
          <a:p>
            <a:r>
              <a:rPr lang="en-US" dirty="0">
                <a:sym typeface="Wingdings" pitchFamily="2" charset="2"/>
              </a:rPr>
              <a:t>M</a:t>
            </a:r>
            <a:r>
              <a:rPr lang="en-US" dirty="0"/>
              <a:t>obile and transient populations</a:t>
            </a:r>
          </a:p>
          <a:p>
            <a:r>
              <a:rPr lang="en-US" dirty="0">
                <a:sym typeface="Wingdings" pitchFamily="2" charset="2"/>
              </a:rPr>
              <a:t>R</a:t>
            </a:r>
            <a:r>
              <a:rPr lang="en-US" dirty="0"/>
              <a:t>esidents without SSN</a:t>
            </a:r>
          </a:p>
          <a:p>
            <a:r>
              <a:rPr lang="en-US" dirty="0">
                <a:sym typeface="Wingdings" pitchFamily="2" charset="2"/>
              </a:rPr>
              <a:t>C</a:t>
            </a:r>
            <a:r>
              <a:rPr lang="en-US" dirty="0"/>
              <a:t>hildren not claimed on tax forms</a:t>
            </a:r>
          </a:p>
          <a:p>
            <a:pPr>
              <a:buFont typeface="Wingdings" panose="05000000000000000000" pitchFamily="2" charset="2"/>
              <a:buChar char="ý"/>
            </a:pPr>
            <a:endParaRPr lang="en-US" sz="2400" dirty="0"/>
          </a:p>
          <a:p>
            <a:endParaRPr lang="en-US" dirty="0"/>
          </a:p>
        </p:txBody>
      </p:sp>
      <p:sp>
        <p:nvSpPr>
          <p:cNvPr id="22532" name="Slide Number Placeholder 3"/>
          <p:cNvSpPr>
            <a:spLocks noGrp="1"/>
          </p:cNvSpPr>
          <p:nvPr>
            <p:ph type="sldNum" sz="quarter" idx="4294967295"/>
          </p:nvPr>
        </p:nvSpPr>
        <p:spPr>
          <a:xfrm>
            <a:off x="4648200" y="6356351"/>
            <a:ext cx="2895600" cy="365125"/>
          </a:xfrm>
          <a:prstGeom prst="rect">
            <a:avLst/>
          </a:prstGeom>
          <a:noFill/>
        </p:spPr>
        <p:txBody>
          <a:bodyPr/>
          <a:lstStyle/>
          <a:p>
            <a:fld id="{A8746D74-8B5B-4BEC-A166-55B2D6E70720}" type="slidenum">
              <a:rPr lang="en-US" smtClean="0"/>
              <a:pPr/>
              <a:t>9</a:t>
            </a:fld>
            <a:endParaRPr lang="en-US" dirty="0"/>
          </a:p>
        </p:txBody>
      </p:sp>
      <p:sp>
        <p:nvSpPr>
          <p:cNvPr id="5" name="Slide Number Placeholder 3"/>
          <p:cNvSpPr>
            <a:spLocks noGrp="1"/>
          </p:cNvSpPr>
          <p:nvPr>
            <p:ph type="sldNum" sz="quarter" idx="12"/>
          </p:nvPr>
        </p:nvSpPr>
        <p:spPr>
          <a:xfrm>
            <a:off x="8610600" y="6356350"/>
            <a:ext cx="2743200" cy="365125"/>
          </a:xfrm>
        </p:spPr>
        <p:txBody>
          <a:bodyPr/>
          <a:lstStyle/>
          <a:p>
            <a:fld id="{FC649117-64B0-4023-9060-0C3781C98B90}" type="slidenum">
              <a:rPr lang="en-US" smtClean="0"/>
              <a:t>9</a:t>
            </a:fld>
            <a:endParaRPr lang="en-US" dirty="0"/>
          </a:p>
        </p:txBody>
      </p:sp>
    </p:spTree>
    <p:extLst>
      <p:ext uri="{BB962C8B-B14F-4D97-AF65-F5344CB8AC3E}">
        <p14:creationId xmlns:p14="http://schemas.microsoft.com/office/powerpoint/2010/main" val="3081147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531">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531">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531">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531">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2531">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2531">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2531">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2531">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2531">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 Standard Template Document Labeling Version 11-25-2019" id="{2B29FCDE-9991-402A-BF7C-68A845CABF27}" vid="{4C5D4FD4-241C-44A8-88F4-A8E870F593C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9FE28DCF60A55469A767A693C98DF30" ma:contentTypeVersion="11" ma:contentTypeDescription="Create a new document." ma:contentTypeScope="" ma:versionID="fd15eec54e9a16b88682b5772339e0fc">
  <xsd:schema xmlns:xsd="http://www.w3.org/2001/XMLSchema" xmlns:xs="http://www.w3.org/2001/XMLSchema" xmlns:p="http://schemas.microsoft.com/office/2006/metadata/properties" xmlns:ns3="caecc2cd-c125-47bb-b7d8-61f5602bf9df" xmlns:ns4="f42af4b1-c551-450a-9f89-76df0847d194" targetNamespace="http://schemas.microsoft.com/office/2006/metadata/properties" ma:root="true" ma:fieldsID="b9f4a88b264629eea6c93697b8a79db7" ns3:_="" ns4:_="">
    <xsd:import namespace="caecc2cd-c125-47bb-b7d8-61f5602bf9df"/>
    <xsd:import namespace="f42af4b1-c551-450a-9f89-76df0847d19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ecc2cd-c125-47bb-b7d8-61f5602bf9d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42af4b1-c551-450a-9f89-76df0847d194"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descriptio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AABB135-AD88-424B-A70F-93719B4573DA}">
  <ds:schemaRefs>
    <ds:schemaRef ds:uri="http://schemas.microsoft.com/sharepoint/v3/contenttype/forms"/>
  </ds:schemaRefs>
</ds:datastoreItem>
</file>

<file path=customXml/itemProps2.xml><?xml version="1.0" encoding="utf-8"?>
<ds:datastoreItem xmlns:ds="http://schemas.openxmlformats.org/officeDocument/2006/customXml" ds:itemID="{C29D7FDE-784D-4DEC-B49C-6F84CF51374D}">
  <ds:schemaRefs>
    <ds:schemaRef ds:uri="http://purl.org/dc/terms/"/>
    <ds:schemaRef ds:uri="http://schemas.microsoft.com/office/2006/documentManagement/types"/>
    <ds:schemaRef ds:uri="http://www.w3.org/XML/1998/namespace"/>
    <ds:schemaRef ds:uri="http://schemas.microsoft.com/office/infopath/2007/PartnerControls"/>
    <ds:schemaRef ds:uri="http://purl.org/dc/elements/1.1/"/>
    <ds:schemaRef ds:uri="f42af4b1-c551-450a-9f89-76df0847d194"/>
    <ds:schemaRef ds:uri="http://schemas.microsoft.com/office/2006/metadata/properties"/>
    <ds:schemaRef ds:uri="http://schemas.openxmlformats.org/package/2006/metadata/core-properties"/>
    <ds:schemaRef ds:uri="caecc2cd-c125-47bb-b7d8-61f5602bf9df"/>
    <ds:schemaRef ds:uri="http://purl.org/dc/dcmitype/"/>
  </ds:schemaRefs>
</ds:datastoreItem>
</file>

<file path=customXml/itemProps3.xml><?xml version="1.0" encoding="utf-8"?>
<ds:datastoreItem xmlns:ds="http://schemas.openxmlformats.org/officeDocument/2006/customXml" ds:itemID="{4D92B14D-EDFD-4FDD-92C0-0DF7EDA55E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aecc2cd-c125-47bb-b7d8-61f5602bf9df"/>
    <ds:schemaRef ds:uri="f42af4b1-c551-450a-9f89-76df0847d19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 Standard Template Document Labeling Version 11-25-2019</Template>
  <TotalTime>467</TotalTime>
  <Words>858</Words>
  <Application>Microsoft Office PowerPoint</Application>
  <PresentationFormat>Widescreen</PresentationFormat>
  <Paragraphs>306</Paragraphs>
  <Slides>28</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Trebuchet MS</vt:lpstr>
      <vt:lpstr>Wingdings</vt:lpstr>
      <vt:lpstr>Office Theme</vt:lpstr>
      <vt:lpstr>Decennial Census Digitization and Linkage Project</vt:lpstr>
      <vt:lpstr>Overview</vt:lpstr>
      <vt:lpstr>Available large-scale U.S. Census linkages</vt:lpstr>
      <vt:lpstr>Available large-scale U.S. Census linkages</vt:lpstr>
      <vt:lpstr>Available large-scale U.S. Census linkages</vt:lpstr>
      <vt:lpstr>Why is this difficult?</vt:lpstr>
      <vt:lpstr>Overview</vt:lpstr>
      <vt:lpstr>How the Census Bureau links records</vt:lpstr>
      <vt:lpstr>Administrative data coverage: availability and gaps</vt:lpstr>
      <vt:lpstr>Linkage rates for decennial censuses</vt:lpstr>
      <vt:lpstr>Overview</vt:lpstr>
      <vt:lpstr>1990 Pilot Project</vt:lpstr>
      <vt:lpstr>PowerPoint Presentation</vt:lpstr>
      <vt:lpstr>PowerPoint Presentation</vt:lpstr>
      <vt:lpstr>PowerPoint Presentation</vt:lpstr>
      <vt:lpstr>PowerPoint Presentation</vt:lpstr>
      <vt:lpstr>PowerPoint Presentation</vt:lpstr>
      <vt:lpstr>PowerPoint Presentation</vt:lpstr>
      <vt:lpstr>   Evaluating output   How often did OCR results match the Ground Truth?</vt:lpstr>
      <vt:lpstr>Evaluating output   How often did OCR results match the Ground Truth?</vt:lpstr>
      <vt:lpstr>Evaluating output   How often did OCR results match the Ground Truth?</vt:lpstr>
      <vt:lpstr>Evaluating output   How often did OCR results match the Ground Truth?</vt:lpstr>
      <vt:lpstr>Evaluating output   How often did OCR results match the Ground Truth?</vt:lpstr>
      <vt:lpstr>Overview</vt:lpstr>
      <vt:lpstr>PowerPoint Presentation</vt:lpstr>
      <vt:lpstr>Expected Longitudinal Infrastructure by 2026</vt:lpstr>
      <vt:lpstr>PowerPoint Presentation</vt:lpstr>
      <vt:lpstr>Questions? </vt:lpstr>
    </vt:vector>
  </TitlesOfParts>
  <Company>Bureau of the Census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Katie Rose Genadek(CENSUS/ERD FED)</dc:creator>
  <cp:lastModifiedBy>Katie Rose Genadek(CENSUS/ERD FED)</cp:lastModifiedBy>
  <cp:revision>11</cp:revision>
  <dcterms:created xsi:type="dcterms:W3CDTF">2021-10-25T14:15:48Z</dcterms:created>
  <dcterms:modified xsi:type="dcterms:W3CDTF">2021-10-25T22:03:42Z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0x01010019FE28DCF60A55469A767A693C98DF30</vt:lpwstr>
  </property>
</Properties>
</file>

<file path=docProps/thumbnail.jpeg>
</file>